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312" r:id="rId4"/>
    <p:sldId id="313" r:id="rId5"/>
    <p:sldId id="314" r:id="rId6"/>
    <p:sldId id="257" r:id="rId7"/>
    <p:sldId id="258" r:id="rId8"/>
    <p:sldId id="259" r:id="rId9"/>
    <p:sldId id="388" r:id="rId10"/>
    <p:sldId id="260" r:id="rId11"/>
    <p:sldId id="262" r:id="rId12"/>
    <p:sldId id="263" r:id="rId13"/>
    <p:sldId id="264" r:id="rId14"/>
    <p:sldId id="389" r:id="rId15"/>
    <p:sldId id="265" r:id="rId16"/>
    <p:sldId id="281" r:id="rId17"/>
    <p:sldId id="390" r:id="rId18"/>
    <p:sldId id="266" r:id="rId19"/>
    <p:sldId id="267" r:id="rId20"/>
    <p:sldId id="282" r:id="rId21"/>
    <p:sldId id="391" r:id="rId22"/>
    <p:sldId id="358" r:id="rId23"/>
    <p:sldId id="283" r:id="rId24"/>
    <p:sldId id="269" r:id="rId25"/>
    <p:sldId id="392" r:id="rId26"/>
    <p:sldId id="271" r:id="rId27"/>
    <p:sldId id="272" r:id="rId28"/>
    <p:sldId id="273" r:id="rId29"/>
    <p:sldId id="274" r:id="rId30"/>
    <p:sldId id="275" r:id="rId31"/>
    <p:sldId id="276" r:id="rId32"/>
    <p:sldId id="277" r:id="rId33"/>
    <p:sldId id="284" r:id="rId34"/>
    <p:sldId id="279" r:id="rId35"/>
    <p:sldId id="291" r:id="rId36"/>
    <p:sldId id="289" r:id="rId37"/>
    <p:sldId id="290" r:id="rId38"/>
    <p:sldId id="285" r:id="rId39"/>
    <p:sldId id="286" r:id="rId40"/>
    <p:sldId id="287" r:id="rId41"/>
    <p:sldId id="288" r:id="rId42"/>
    <p:sldId id="294" r:id="rId43"/>
    <p:sldId id="295" r:id="rId44"/>
    <p:sldId id="296" r:id="rId45"/>
    <p:sldId id="297" r:id="rId46"/>
    <p:sldId id="298" r:id="rId47"/>
    <p:sldId id="299" r:id="rId48"/>
    <p:sldId id="315" r:id="rId49"/>
    <p:sldId id="316" r:id="rId50"/>
    <p:sldId id="317" r:id="rId51"/>
    <p:sldId id="293"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5" Type="http://schemas.openxmlformats.org/officeDocument/2006/relationships/tableStyles" Target="tableStyles.xml"/><Relationship Id="rId54" Type="http://schemas.openxmlformats.org/officeDocument/2006/relationships/viewProps" Target="viewProps.xml"/><Relationship Id="rId53" Type="http://schemas.openxmlformats.org/officeDocument/2006/relationships/presProps" Target="presProps.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ctrTitle"/>
          </p:nvPr>
        </p:nvSpPr>
        <p:spPr/>
        <p:txBody>
          <a:bodyPr/>
          <a:p>
            <a:r>
              <a:rPr lang="en-US" b="1">
                <a:solidFill>
                  <a:srgbClr val="0066F2"/>
                </a:solidFill>
              </a:rPr>
              <a:t>Introduction to Software testing</a:t>
            </a:r>
            <a:endParaRPr lang="en-US" b="1">
              <a:solidFill>
                <a:srgbClr val="0066F2"/>
              </a:solidFill>
            </a:endParaRPr>
          </a:p>
        </p:txBody>
      </p:sp>
      <p:sp>
        <p:nvSpPr>
          <p:cNvPr id="3" name="Subtitle 2"/>
          <p:cNvSpPr>
            <a:spLocks noGrp="1"/>
          </p:cNvSpPr>
          <p:nvPr>
            <p:ph type="subTitle" idx="1"/>
          </p:nvPr>
        </p:nvSpPr>
        <p:spPr/>
        <p:txBody>
          <a:bodyPr/>
          <a:p>
            <a:endParaRPr lang="en-US"/>
          </a:p>
          <a:p>
            <a:r>
              <a:rPr lang="en-US"/>
              <a:t>Prepared by Chala Urgessa</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a:t>Summary on Objectives of Testing </a:t>
            </a:r>
            <a:br>
              <a:rPr lang="en-US"/>
            </a:br>
            <a:r>
              <a:rPr lang="en-US"/>
              <a:t>(测试的目标)</a:t>
            </a:r>
            <a:endParaRPr lang="en-US"/>
          </a:p>
        </p:txBody>
      </p:sp>
      <p:sp>
        <p:nvSpPr>
          <p:cNvPr id="3" name="Content Placeholder 2"/>
          <p:cNvSpPr>
            <a:spLocks noGrp="1"/>
          </p:cNvSpPr>
          <p:nvPr>
            <p:ph idx="1"/>
          </p:nvPr>
        </p:nvSpPr>
        <p:spPr/>
        <p:txBody>
          <a:bodyPr>
            <a:normAutofit fontScale="70000"/>
          </a:bodyPr>
          <a:p>
            <a:pPr marL="0" indent="0">
              <a:buNone/>
            </a:pPr>
            <a:r>
              <a:rPr lang="en-US"/>
              <a:t>1. Verify Requirements: Ensure that the software meets the specifications it was designed from. This includes checking:</a:t>
            </a:r>
            <a:endParaRPr lang="en-US"/>
          </a:p>
          <a:p>
            <a:pPr lvl="1">
              <a:buFont typeface="Wingdings" panose="05000000000000000000" charset="0"/>
              <a:buChar char=""/>
            </a:pPr>
            <a:r>
              <a:rPr lang="en-US"/>
              <a:t>The correctness of requirement specifications.</a:t>
            </a:r>
            <a:endParaRPr lang="en-US"/>
          </a:p>
          <a:p>
            <a:pPr lvl="1">
              <a:buFont typeface="Wingdings" panose="05000000000000000000" charset="0"/>
              <a:buChar char=""/>
            </a:pPr>
            <a:r>
              <a:rPr lang="en-US"/>
              <a:t>The software's response to these requirements through its design and coding.</a:t>
            </a:r>
            <a:endParaRPr lang="en-US"/>
          </a:p>
          <a:p>
            <a:pPr marL="0" indent="0">
              <a:buNone/>
            </a:pPr>
            <a:r>
              <a:rPr lang="en-US"/>
              <a:t>2. Identify Bugs: Aim to find as many defects or bugs in the software as possible.</a:t>
            </a:r>
            <a:endParaRPr lang="en-US"/>
          </a:p>
          <a:p>
            <a:pPr marL="0" indent="0">
              <a:buNone/>
            </a:pPr>
            <a:endParaRPr lang="en-US"/>
          </a:p>
          <a:p>
            <a:pPr marL="0" indent="0">
              <a:buNone/>
            </a:pPr>
            <a:r>
              <a:rPr lang="en-US"/>
              <a:t>Important Insights (重要见解)</a:t>
            </a:r>
            <a:endParaRPr lang="en-US"/>
          </a:p>
          <a:p>
            <a:pPr marL="0" indent="0">
              <a:buNone/>
            </a:pPr>
            <a:r>
              <a:rPr lang="en-US" b="1"/>
              <a:t>Testing Limits:</a:t>
            </a:r>
            <a:endParaRPr lang="en-US" b="1"/>
          </a:p>
          <a:p>
            <a:pPr marL="0" indent="0">
              <a:buNone/>
            </a:pPr>
            <a:r>
              <a:rPr lang="en-US"/>
              <a:t>While testing is effective at detecting the presence of errors and bugs, it's important to understand its limitations.</a:t>
            </a:r>
            <a:endParaRPr lang="en-US"/>
          </a:p>
          <a:p>
            <a:pPr marL="0" indent="0">
              <a:buNone/>
            </a:pPr>
            <a:r>
              <a:rPr lang="en-US"/>
              <a:t>	</a:t>
            </a:r>
            <a:r>
              <a:rPr lang="en-US" b="1"/>
              <a:t>Testing can reveal where and when the software fails, but it cannot prove that the software is completely free from errors.</a:t>
            </a:r>
            <a:endParaRPr lang="en-US"/>
          </a:p>
          <a:p>
            <a:pPr marL="0" indent="0">
              <a:buNone/>
            </a:pPr>
            <a:endParaRPr lang="en-US" b="1"/>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t>What Testing Shows…? </a:t>
            </a:r>
            <a:endParaRPr lang="en-US"/>
          </a:p>
        </p:txBody>
      </p:sp>
      <p:pic>
        <p:nvPicPr>
          <p:cNvPr id="4" name="Content Placeholder 3" descr="Screenshot 2024-02-06 at 9.28.51 at night"/>
          <p:cNvPicPr>
            <a:picLocks noChangeAspect="1"/>
          </p:cNvPicPr>
          <p:nvPr>
            <p:ph idx="1"/>
          </p:nvPr>
        </p:nvPicPr>
        <p:blipFill>
          <a:blip r:embed="rId1"/>
          <a:stretch>
            <a:fillRect/>
          </a:stretch>
        </p:blipFill>
        <p:spPr>
          <a:xfrm>
            <a:off x="838200" y="1825625"/>
            <a:ext cx="10046335" cy="476059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t>When to Start Testing? (何时开始测试？)</a:t>
            </a:r>
            <a:endParaRPr lang="en-US"/>
          </a:p>
        </p:txBody>
      </p:sp>
      <p:sp>
        <p:nvSpPr>
          <p:cNvPr id="3" name="Content Placeholder 2"/>
          <p:cNvSpPr>
            <a:spLocks noGrp="1"/>
          </p:cNvSpPr>
          <p:nvPr>
            <p:ph idx="1"/>
          </p:nvPr>
        </p:nvSpPr>
        <p:spPr>
          <a:xfrm>
            <a:off x="838200" y="1825625"/>
            <a:ext cx="11117580" cy="4351655"/>
          </a:xfrm>
        </p:spPr>
        <p:txBody>
          <a:bodyPr>
            <a:noAutofit/>
          </a:bodyPr>
          <a:p>
            <a:r>
              <a:rPr lang="en-US" sz="2000"/>
              <a:t>Early Testing Benefits (早期测试的好处)</a:t>
            </a:r>
            <a:endParaRPr lang="en-US" sz="2000"/>
          </a:p>
          <a:p>
            <a:pPr lvl="1"/>
            <a:r>
              <a:rPr lang="en-US" sz="1800"/>
              <a:t>Cost-Effective: Starting testing early can save money by reducing the amount of rework needed. (成本效益：早期开始测试可以通过减少需要的返工量来节省资金。)</a:t>
            </a:r>
            <a:endParaRPr lang="en-US" sz="1800"/>
          </a:p>
          <a:p>
            <a:pPr lvl="1"/>
            <a:r>
              <a:rPr lang="en-US" sz="1800"/>
              <a:t>Time-Saving: It helps in delivering the software faster by catching and fixing errors sooner. (节省时间：通过更早地捕捉和修复错误，帮助更快地交付软件。)</a:t>
            </a:r>
            <a:endParaRPr lang="en-US" sz="1800"/>
          </a:p>
          <a:p>
            <a:pPr lvl="1"/>
            <a:r>
              <a:rPr lang="en-US" sz="1800"/>
              <a:t>Quality: Leads to more reliable and error-free software for the client. (质量：为客户提供更可靠、无错误的软件。)</a:t>
            </a:r>
            <a:endParaRPr lang="en-US" sz="1800"/>
          </a:p>
          <a:p>
            <a:endParaRPr lang="en-US" sz="2000"/>
          </a:p>
          <a:p>
            <a:r>
              <a:rPr lang="en-US" sz="2000"/>
              <a:t>Testing in SDLC (在SDLC中测试)</a:t>
            </a:r>
            <a:endParaRPr lang="en-US" sz="2000"/>
          </a:p>
          <a:p>
            <a:r>
              <a:rPr lang="en-US" sz="2000"/>
              <a:t>Throughout SDLC: Testing should begin as early as the Requirements Gathering phase and continue until the software is deployed. (贯穿SDLC：测试应该从需求收集阶段开始，一直持续到软件部署。)However it also depends on the development model that is being used.</a:t>
            </a:r>
            <a:endParaRPr lang="en-US" sz="1400" b="1"/>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Influence of Development Model (开发模型的影响)</a:t>
            </a:r>
            <a:endParaRPr lang="en-US"/>
          </a:p>
        </p:txBody>
      </p:sp>
      <p:sp>
        <p:nvSpPr>
          <p:cNvPr id="3" name="Content Placeholder 2"/>
          <p:cNvSpPr>
            <a:spLocks noGrp="1"/>
          </p:cNvSpPr>
          <p:nvPr>
            <p:ph idx="1"/>
          </p:nvPr>
        </p:nvSpPr>
        <p:spPr/>
        <p:txBody>
          <a:bodyPr/>
          <a:p>
            <a:r>
              <a:rPr lang="en-US" sz="2400"/>
              <a:t>Waterfall Model: Testing occurs in a distinct phase after the development is complete. (瀑布模型：测试在开发完成后的一个独立阶段进行。)</a:t>
            </a:r>
            <a:endParaRPr lang="en-US" sz="2400"/>
          </a:p>
          <a:p>
            <a:r>
              <a:rPr lang="en-US" sz="2400"/>
              <a:t>Incremental Model: Testing is done at the end of each increment/iteration, with a final test of the whole application at the end. (增量模型：在每个增量/迭代的末尾进行测试，并在最后对整个应用程序进行最终测试。)</a:t>
            </a:r>
            <a:endParaRPr lang="en-US" sz="24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t>When to Stop Testing? (何时停止测试？)</a:t>
            </a:r>
            <a:endParaRPr lang="en-US"/>
          </a:p>
        </p:txBody>
      </p:sp>
      <p:sp>
        <p:nvSpPr>
          <p:cNvPr id="3" name="Content Placeholder 2"/>
          <p:cNvSpPr>
            <a:spLocks noGrp="1"/>
          </p:cNvSpPr>
          <p:nvPr>
            <p:ph idx="1"/>
          </p:nvPr>
        </p:nvSpPr>
        <p:spPr>
          <a:xfrm>
            <a:off x="838200" y="1825625"/>
            <a:ext cx="10515600" cy="5032375"/>
          </a:xfrm>
        </p:spPr>
        <p:txBody>
          <a:bodyPr>
            <a:normAutofit fontScale="90000"/>
          </a:bodyPr>
          <a:p>
            <a:pPr marL="0" indent="0">
              <a:buNone/>
            </a:pPr>
            <a:r>
              <a:rPr lang="en-US" sz="2400">
                <a:sym typeface="+mn-ea"/>
              </a:rPr>
              <a:t>Understanding the Challenge (理解挑战)</a:t>
            </a:r>
            <a:endParaRPr lang="en-US" sz="2400">
              <a:sym typeface="+mn-ea"/>
            </a:endParaRPr>
          </a:p>
          <a:p>
            <a:pPr>
              <a:buFont typeface="Wingdings" panose="05000000000000000000" charset="0"/>
              <a:buChar char=""/>
            </a:pPr>
            <a:r>
              <a:rPr lang="en-US" sz="2400"/>
              <a:t>Unlike deciding when to start, knowing when to stop testing is more complex. It's hard to say a software is 100% error-free because testing is an ongoing process. (与决定何时开始不同，知道何时停止测试更加复杂。很难说软件是100%没有错误的，因为测试是一个持续的过程。)</a:t>
            </a:r>
            <a:endParaRPr lang="en-US" sz="2400"/>
          </a:p>
          <a:p>
            <a:pPr>
              <a:buFont typeface="Wingdings" panose="05000000000000000000" charset="0"/>
              <a:buChar char=""/>
            </a:pPr>
            <a:r>
              <a:rPr lang="en-US" sz="2400"/>
              <a:t>Criteria for Stopping Testing (停止测试的标准)</a:t>
            </a:r>
            <a:endParaRPr lang="en-US" sz="2400"/>
          </a:p>
          <a:p>
            <a:pPr marL="457200" lvl="1" indent="0">
              <a:buFont typeface="Wingdings" panose="05000000000000000000" charset="0"/>
              <a:buNone/>
            </a:pPr>
            <a:r>
              <a:rPr lang="en-US" sz="2055" b="1"/>
              <a:t>1. Testing Deadlines (测试截止日期):</a:t>
            </a:r>
            <a:r>
              <a:rPr lang="en-US" sz="2055"/>
              <a:t> When the project reaches its testing deadline. (当项目到达其测试截止日期。)</a:t>
            </a:r>
            <a:endParaRPr lang="en-US" sz="2055"/>
          </a:p>
          <a:p>
            <a:pPr marL="457200" lvl="1" indent="0">
              <a:buFont typeface="Wingdings" panose="05000000000000000000" charset="0"/>
              <a:buNone/>
            </a:pPr>
            <a:r>
              <a:rPr lang="en-US" sz="2055" b="1"/>
              <a:t>2. Management Decision (管理决策): </a:t>
            </a:r>
            <a:r>
              <a:rPr lang="en-US" sz="2055"/>
              <a:t>Sometimes, the decision to stop testing is made by management. (有时，停止测试的决定由管理层做出。)</a:t>
            </a:r>
            <a:endParaRPr lang="en-US" sz="2055"/>
          </a:p>
          <a:p>
            <a:pPr marL="457200" lvl="1" indent="0">
              <a:buFont typeface="Wingdings" panose="05000000000000000000" charset="0"/>
              <a:buNone/>
            </a:pPr>
            <a:r>
              <a:rPr lang="en-US" sz="2055" b="1"/>
              <a:t>3. Completion of Test Case Execution (测试用例执行完成): </a:t>
            </a:r>
            <a:r>
              <a:rPr lang="en-US" sz="2055"/>
              <a:t>All planned test cases have been run. (所有计划的测试用例已运行。)</a:t>
            </a:r>
            <a:endParaRPr lang="en-US" sz="2055"/>
          </a:p>
          <a:p>
            <a:pPr marL="457200" lvl="1" indent="0">
              <a:buFont typeface="Wingdings" panose="05000000000000000000" charset="0"/>
              <a:buNone/>
            </a:pPr>
            <a:r>
              <a:rPr lang="en-US" sz="2055" b="1"/>
              <a:t>4. Functional and Code Coverage (功能和代码覆盖): </a:t>
            </a:r>
            <a:r>
              <a:rPr lang="en-US" sz="2055"/>
              <a:t>Testing has covered enough of the functionality and code. (测试已足够覆盖功能和代码。)</a:t>
            </a:r>
            <a:endParaRPr lang="en-US" sz="2055"/>
          </a:p>
          <a:p>
            <a:pPr marL="457200" lvl="1" indent="0">
              <a:buFont typeface="Wingdings" panose="05000000000000000000" charset="0"/>
              <a:buNone/>
            </a:pPr>
            <a:r>
              <a:rPr lang="en-US" sz="2055" b="1"/>
              <a:t>5. Bug Rate (错误率): </a:t>
            </a:r>
            <a:r>
              <a:rPr lang="en-US" sz="2055"/>
              <a:t>The number of bugs is low and no high-priority issues remain. (错误的数量很低，且没有剩余的高优先级问题。)</a:t>
            </a:r>
            <a:endParaRPr lang="en-US" sz="2055"/>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a:sym typeface="+mn-ea"/>
              </a:rPr>
              <a:t>Traditional Testing Approach </a:t>
            </a:r>
            <a:br>
              <a:rPr lang="en-US">
                <a:sym typeface="+mn-ea"/>
              </a:rPr>
            </a:br>
            <a:r>
              <a:rPr lang="en-US">
                <a:sym typeface="+mn-ea"/>
              </a:rPr>
              <a:t>(传统测试方法)</a:t>
            </a:r>
            <a:endParaRPr lang="en-US">
              <a:sym typeface="+mn-ea"/>
            </a:endParaRPr>
          </a:p>
        </p:txBody>
      </p:sp>
      <p:sp>
        <p:nvSpPr>
          <p:cNvPr id="3" name="Content Placeholder 2"/>
          <p:cNvSpPr>
            <a:spLocks noGrp="1"/>
          </p:cNvSpPr>
          <p:nvPr>
            <p:ph idx="1"/>
          </p:nvPr>
        </p:nvSpPr>
        <p:spPr>
          <a:xfrm>
            <a:off x="838200" y="1811020"/>
            <a:ext cx="10515600" cy="5046345"/>
          </a:xfrm>
        </p:spPr>
        <p:txBody>
          <a:bodyPr>
            <a:normAutofit/>
          </a:bodyPr>
          <a:p>
            <a:pPr>
              <a:buFont typeface="Wingdings" panose="05000000000000000000" charset="0"/>
              <a:buChar char=""/>
            </a:pPr>
            <a:r>
              <a:rPr lang="en-US"/>
              <a:t>Developers and testers often work in separate camps (分开的阵营): </a:t>
            </a:r>
            <a:endParaRPr lang="en-US"/>
          </a:p>
          <a:p>
            <a:pPr lvl="1">
              <a:buFont typeface="Wingdings" panose="05000000000000000000" charset="0"/>
              <a:buChar char=""/>
            </a:pPr>
            <a:r>
              <a:rPr lang="en-US"/>
              <a:t>Developers aim to write working software (开发者的目标是编写可工作的软件), </a:t>
            </a:r>
            <a:endParaRPr lang="en-US"/>
          </a:p>
          <a:p>
            <a:pPr lvl="1">
              <a:buFont typeface="Wingdings" panose="05000000000000000000" charset="0"/>
              <a:buChar char=""/>
            </a:pPr>
            <a:r>
              <a:rPr lang="en-US"/>
              <a:t>while testers aim to find problems in the software (测试人员的目标是在软件中找到问题).</a:t>
            </a:r>
            <a:endParaRPr lang="en-US"/>
          </a:p>
          <a:p>
            <a:pPr marL="0" indent="0">
              <a:buFont typeface="Wingdings" panose="05000000000000000000" charset="0"/>
              <a:buNone/>
            </a:pPr>
            <a:endParaRPr lang="en-US">
              <a:solidFill>
                <a:schemeClr val="tx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b="1">
                <a:solidFill>
                  <a:schemeClr val="accent1"/>
                </a:solidFill>
                <a:sym typeface="+mn-ea"/>
              </a:rPr>
              <a:t>Test-Driven Development (TDD) Approach</a:t>
            </a:r>
            <a:br>
              <a:rPr lang="en-US" b="1">
                <a:solidFill>
                  <a:schemeClr val="accent1"/>
                </a:solidFill>
                <a:sym typeface="+mn-ea"/>
              </a:rPr>
            </a:br>
            <a:r>
              <a:rPr lang="en-US" b="1">
                <a:solidFill>
                  <a:schemeClr val="accent1"/>
                </a:solidFill>
                <a:sym typeface="+mn-ea"/>
              </a:rPr>
              <a:t>(测试驱动开发)</a:t>
            </a:r>
            <a:br>
              <a:rPr lang="en-US" b="1">
                <a:solidFill>
                  <a:schemeClr val="accent1"/>
                </a:solidFill>
              </a:rPr>
            </a:br>
            <a:endParaRPr lang="en-US"/>
          </a:p>
        </p:txBody>
      </p:sp>
      <p:sp>
        <p:nvSpPr>
          <p:cNvPr id="3" name="Content Placeholder 2"/>
          <p:cNvSpPr>
            <a:spLocks noGrp="1"/>
          </p:cNvSpPr>
          <p:nvPr>
            <p:ph idx="1"/>
          </p:nvPr>
        </p:nvSpPr>
        <p:spPr/>
        <p:txBody>
          <a:bodyPr>
            <a:normAutofit/>
          </a:bodyPr>
          <a:p>
            <a:pPr>
              <a:buFont typeface="Wingdings" panose="05000000000000000000" charset="0"/>
              <a:buChar char=""/>
            </a:pPr>
            <a:r>
              <a:rPr lang="en-US" sz="2400" b="1">
                <a:sym typeface="+mn-ea"/>
              </a:rPr>
              <a:t>Shift in Testing Effort (测试工作的转变):</a:t>
            </a:r>
            <a:r>
              <a:rPr lang="en-US" sz="2400">
                <a:sym typeface="+mn-ea"/>
              </a:rPr>
              <a:t> TDD places the majority of testing efforts on developers (TDD将大部分测试工作放在了开发者身上).</a:t>
            </a:r>
            <a:endParaRPr lang="en-US" sz="2400">
              <a:solidFill>
                <a:schemeClr val="tx1"/>
              </a:solidFill>
            </a:endParaRPr>
          </a:p>
          <a:p>
            <a:pPr>
              <a:buFont typeface="Wingdings" panose="05000000000000000000" charset="0"/>
              <a:buChar char=""/>
            </a:pPr>
            <a:r>
              <a:rPr lang="en-US" sz="2400" b="1">
                <a:sym typeface="+mn-ea"/>
              </a:rPr>
              <a:t>Process (过程): </a:t>
            </a:r>
            <a:r>
              <a:rPr lang="en-US" sz="2400">
                <a:sym typeface="+mn-ea"/>
              </a:rPr>
              <a:t>Developers write tests before coding to ensure that all new features pass tests from the start (开发者在编码前编写测试，以确保所有新功能从一开始就通过测试).</a:t>
            </a:r>
            <a:endParaRPr lang="en-US" sz="2400">
              <a:solidFill>
                <a:schemeClr val="tx1"/>
              </a:solidFill>
            </a:endParaRPr>
          </a:p>
          <a:p>
            <a:pPr>
              <a:buFont typeface="Wingdings" panose="05000000000000000000" charset="0"/>
              <a:buChar char=""/>
            </a:pPr>
            <a:r>
              <a:rPr lang="en-US" sz="2400" b="1">
                <a:sym typeface="+mn-ea"/>
              </a:rPr>
              <a:t>Benefits (好处): </a:t>
            </a:r>
            <a:r>
              <a:rPr lang="en-US" sz="2400">
                <a:sym typeface="+mn-ea"/>
              </a:rPr>
              <a:t>Aims to create more reliable, bug-free software from the start and improves collaboration (旨在从一开始就创建更可靠、无错误的软件，并提高协作效率).</a:t>
            </a:r>
            <a:endParaRPr lang="en-US" sz="2400">
              <a:solidFill>
                <a:schemeClr val="tx1"/>
              </a:solidFill>
            </a:endParaRPr>
          </a:p>
          <a:p>
            <a:pPr>
              <a:buFont typeface="Wingdings" panose="05000000000000000000" charset="0"/>
              <a:buChar char=""/>
            </a:pPr>
            <a:r>
              <a:rPr lang="en-US" sz="2400" b="1">
                <a:sym typeface="+mn-ea"/>
              </a:rPr>
              <a:t>Adoption (采纳): </a:t>
            </a:r>
            <a:r>
              <a:rPr lang="en-US" sz="2400">
                <a:sym typeface="+mn-ea"/>
              </a:rPr>
              <a:t>Google and many other companies have embraced TDD (Google和许多其他公司已经采用了TDD).</a:t>
            </a:r>
            <a:endParaRPr lang="en-US" sz="2400">
              <a:solidFill>
                <a:schemeClr val="tx1"/>
              </a:solidFill>
            </a:endParaRPr>
          </a:p>
          <a:p>
            <a:endParaRPr lang="en-US" sz="2400">
              <a:solidFill>
                <a:schemeClr val="tx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Some Terminologies</a:t>
            </a:r>
            <a:endParaRPr lang="en-US"/>
          </a:p>
        </p:txBody>
      </p:sp>
      <p:sp>
        <p:nvSpPr>
          <p:cNvPr id="3" name="Content Placeholder 2"/>
          <p:cNvSpPr>
            <a:spLocks noGrp="1"/>
          </p:cNvSpPr>
          <p:nvPr>
            <p:ph idx="1"/>
          </p:nvPr>
        </p:nvSpPr>
        <p:spPr>
          <a:xfrm>
            <a:off x="838200" y="1276350"/>
            <a:ext cx="11053445" cy="5581650"/>
          </a:xfrm>
        </p:spPr>
        <p:txBody>
          <a:bodyPr>
            <a:noAutofit/>
          </a:bodyPr>
          <a:p>
            <a:pPr marL="0" indent="0">
              <a:buNone/>
            </a:pPr>
            <a:r>
              <a:rPr lang="en-US" sz="2000">
                <a:solidFill>
                  <a:srgbClr val="FF0000"/>
                </a:solidFill>
              </a:rPr>
              <a:t>Errors (错误)</a:t>
            </a:r>
            <a:endParaRPr lang="en-US" sz="2000">
              <a:solidFill>
                <a:srgbClr val="FF0000"/>
              </a:solidFill>
            </a:endParaRPr>
          </a:p>
          <a:p>
            <a:pPr marL="0" indent="0">
              <a:buNone/>
            </a:pPr>
            <a:r>
              <a:rPr lang="en-US" sz="2000">
                <a:solidFill>
                  <a:schemeClr val="tx1"/>
                </a:solidFill>
              </a:rPr>
              <a:t>An error is when a software developer makes a mistake, misconception, or misunderstanding. (定义：错误是软件开发者的误解、错误观念或误解。)</a:t>
            </a:r>
            <a:endParaRPr lang="en-US" sz="2000">
              <a:solidFill>
                <a:schemeClr val="tx1"/>
              </a:solidFill>
            </a:endParaRPr>
          </a:p>
          <a:p>
            <a:pPr marL="0" indent="0">
              <a:buNone/>
            </a:pPr>
            <a:r>
              <a:rPr lang="en-US" sz="2000">
                <a:solidFill>
                  <a:srgbClr val="FF0000"/>
                </a:solidFill>
              </a:rPr>
              <a:t>Faults / Defects / Bugs (故障 / 缺陷 / 错误)</a:t>
            </a:r>
            <a:endParaRPr lang="en-US" sz="2000">
              <a:solidFill>
                <a:srgbClr val="FF0000"/>
              </a:solidFill>
            </a:endParaRPr>
          </a:p>
          <a:p>
            <a:pPr marL="0" indent="0">
              <a:buNone/>
            </a:pPr>
            <a:r>
              <a:rPr lang="en-US" sz="2000">
                <a:solidFill>
                  <a:schemeClr val="tx1"/>
                </a:solidFill>
              </a:rPr>
              <a:t>A fault or defect is introduced into the software because of an error. These are the actual coding mistakes we often refer to as "bugs." (定义：由于错误而引入软件的故障或缺陷。这些实际的编码错误通常被称为“错误”。)</a:t>
            </a:r>
            <a:endParaRPr lang="en-US" sz="2000">
              <a:solidFill>
                <a:schemeClr val="tx1"/>
              </a:solidFill>
            </a:endParaRPr>
          </a:p>
          <a:p>
            <a:pPr marL="0" indent="0">
              <a:buNone/>
            </a:pPr>
            <a:r>
              <a:rPr lang="en-US" sz="2000">
                <a:solidFill>
                  <a:schemeClr val="tx1"/>
                </a:solidFill>
              </a:rPr>
              <a:t>It's an anomaly that may cause the software to act incorrectly, not following its specification. (影响：它是软件中的异常，可能导致软件行为不正确，不符合其规范。)</a:t>
            </a:r>
            <a:endParaRPr lang="en-US" sz="2000">
              <a:solidFill>
                <a:schemeClr val="tx1"/>
              </a:solidFill>
            </a:endParaRPr>
          </a:p>
          <a:p>
            <a:pPr marL="0" indent="0">
              <a:buNone/>
            </a:pPr>
            <a:r>
              <a:rPr lang="en-US" sz="2000">
                <a:solidFill>
                  <a:srgbClr val="FF0000"/>
                </a:solidFill>
              </a:rPr>
              <a:t>Failures (失败)</a:t>
            </a:r>
            <a:endParaRPr lang="en-US" sz="2000">
              <a:solidFill>
                <a:srgbClr val="FF0000"/>
              </a:solidFill>
            </a:endParaRPr>
          </a:p>
          <a:p>
            <a:pPr marL="0" indent="0">
              <a:buNone/>
            </a:pPr>
            <a:r>
              <a:rPr lang="en-US" sz="2000">
                <a:solidFill>
                  <a:schemeClr val="tx1"/>
                </a:solidFill>
              </a:rPr>
              <a:t>A failure happens when the software system or component can't perform its required functions within the specified performance requirements. (定义：当软件系统或组件无法在指定的性能要求内执行其所需功能时，就会发生失败。)</a:t>
            </a:r>
            <a:endParaRPr lang="en-US" sz="2000">
              <a:solidFill>
                <a:schemeClr val="tx1"/>
              </a:solidFill>
            </a:endParaRPr>
          </a:p>
          <a:p>
            <a:pPr marL="0" indent="0">
              <a:buNone/>
            </a:pPr>
            <a:r>
              <a:rPr lang="en-US" sz="2000">
                <a:solidFill>
                  <a:schemeClr val="tx1"/>
                </a:solidFill>
              </a:rPr>
              <a:t>Not all faults in code lead to failures. Faulty software can work for a long time without showing incorrect behavior. But under certain conditions, these faults will lead to failures. (注：并非所有代码中的故障都会导致失败。有缺陷的软件可以长时间工作而不显示不正确的行为。但在特定条件下，这些故障将导致失败。)</a:t>
            </a:r>
            <a:endParaRPr lang="en-US" sz="2000">
              <a:solidFill>
                <a:schemeClr val="tx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408305"/>
            <a:ext cx="10515600" cy="1282700"/>
          </a:xfrm>
        </p:spPr>
        <p:txBody>
          <a:bodyPr>
            <a:normAutofit/>
          </a:bodyPr>
          <a:p>
            <a:r>
              <a:rPr lang="en-US"/>
              <a:t>Fault - Failure - Error -- illustrations</a:t>
            </a:r>
            <a:endParaRPr lang="en-US"/>
          </a:p>
        </p:txBody>
      </p:sp>
      <p:sp>
        <p:nvSpPr>
          <p:cNvPr id="3" name="Content Placeholder 2"/>
          <p:cNvSpPr>
            <a:spLocks noGrp="1"/>
          </p:cNvSpPr>
          <p:nvPr>
            <p:ph idx="1"/>
          </p:nvPr>
        </p:nvSpPr>
        <p:spPr>
          <a:xfrm>
            <a:off x="319405" y="1520190"/>
            <a:ext cx="4485005" cy="4351655"/>
          </a:xfrm>
        </p:spPr>
        <p:txBody>
          <a:bodyPr/>
          <a:p>
            <a:pPr marL="0" indent="0">
              <a:buNone/>
            </a:pPr>
            <a:r>
              <a:rPr lang="en-US"/>
              <a:t>LOC   Code</a:t>
            </a:r>
            <a:endParaRPr lang="en-US"/>
          </a:p>
          <a:p>
            <a:pPr marL="0" indent="0">
              <a:buNone/>
            </a:pPr>
            <a:r>
              <a:rPr lang="en-US"/>
              <a:t>1        program double ();</a:t>
            </a:r>
            <a:endParaRPr lang="en-US"/>
          </a:p>
          <a:p>
            <a:pPr marL="0" indent="0">
              <a:buNone/>
            </a:pPr>
            <a:r>
              <a:rPr lang="en-US"/>
              <a:t>2        var x,y: integer;</a:t>
            </a:r>
            <a:endParaRPr lang="en-US"/>
          </a:p>
          <a:p>
            <a:pPr marL="0" indent="0">
              <a:buNone/>
            </a:pPr>
            <a:r>
              <a:rPr lang="en-US"/>
              <a:t>3        begin</a:t>
            </a:r>
            <a:endParaRPr lang="en-US"/>
          </a:p>
          <a:p>
            <a:pPr marL="0" indent="0">
              <a:buNone/>
            </a:pPr>
            <a:r>
              <a:rPr lang="en-US"/>
              <a:t>4        read(x);</a:t>
            </a:r>
            <a:endParaRPr lang="en-US"/>
          </a:p>
          <a:p>
            <a:pPr marL="0" indent="0">
              <a:buNone/>
            </a:pPr>
            <a:r>
              <a:rPr lang="en-US"/>
              <a:t>5        y = x * x;</a:t>
            </a:r>
            <a:endParaRPr lang="en-US"/>
          </a:p>
          <a:p>
            <a:pPr marL="0" indent="0">
              <a:buNone/>
            </a:pPr>
            <a:r>
              <a:rPr lang="en-US"/>
              <a:t>6        write(y)</a:t>
            </a:r>
            <a:endParaRPr lang="en-US"/>
          </a:p>
          <a:p>
            <a:pPr marL="0" indent="0">
              <a:buNone/>
            </a:pPr>
            <a:r>
              <a:rPr lang="en-US"/>
              <a:t>7        end</a:t>
            </a:r>
            <a:endParaRPr lang="en-US"/>
          </a:p>
        </p:txBody>
      </p:sp>
      <p:sp>
        <p:nvSpPr>
          <p:cNvPr id="4" name="Text Box 3"/>
          <p:cNvSpPr txBox="1"/>
          <p:nvPr/>
        </p:nvSpPr>
        <p:spPr>
          <a:xfrm>
            <a:off x="4653915" y="1369695"/>
            <a:ext cx="7537450" cy="5492750"/>
          </a:xfrm>
          <a:prstGeom prst="rect">
            <a:avLst/>
          </a:prstGeom>
          <a:noFill/>
        </p:spPr>
        <p:txBody>
          <a:bodyPr wrap="square" rtlCol="0" anchor="t">
            <a:spAutoFit/>
          </a:bodyPr>
          <a:p>
            <a:r>
              <a:rPr lang="en-US" sz="2700" b="1">
                <a:solidFill>
                  <a:schemeClr val="tx1"/>
                </a:solidFill>
              </a:rPr>
              <a:t>Fault:</a:t>
            </a:r>
            <a:r>
              <a:rPr lang="en-US" sz="2700">
                <a:solidFill>
                  <a:srgbClr val="FF0000"/>
                </a:solidFill>
              </a:rPr>
              <a:t> </a:t>
            </a:r>
            <a:r>
              <a:rPr lang="en-US" sz="2700"/>
              <a:t>The fault that causes the failure is  in line 5. The * operator is used instead  of +. </a:t>
            </a:r>
            <a:endParaRPr lang="en-US" sz="2700"/>
          </a:p>
          <a:p>
            <a:endParaRPr lang="en-US" sz="2700"/>
          </a:p>
          <a:p>
            <a:r>
              <a:rPr lang="en-US" sz="2700" b="1">
                <a:solidFill>
                  <a:schemeClr val="tx1"/>
                </a:solidFill>
              </a:rPr>
              <a:t>Error: </a:t>
            </a:r>
            <a:r>
              <a:rPr lang="en-US" sz="2700"/>
              <a:t>The error that conduces to this fault may be:</a:t>
            </a:r>
            <a:endParaRPr lang="en-US" sz="2700"/>
          </a:p>
          <a:p>
            <a:pPr marL="342900" indent="-342900">
              <a:buFont typeface="Arial" panose="020B0604020202020204" pitchFamily="34" charset="0"/>
              <a:buChar char="•"/>
            </a:pPr>
            <a:r>
              <a:rPr lang="en-US" sz="2700"/>
              <a:t>a typing error (the developer has written * instead of +) </a:t>
            </a:r>
            <a:endParaRPr lang="en-US" sz="2700"/>
          </a:p>
          <a:p>
            <a:pPr marL="342900" indent="-342900">
              <a:buFont typeface="Arial" panose="020B0604020202020204" pitchFamily="34" charset="0"/>
              <a:buChar char="•"/>
            </a:pPr>
            <a:r>
              <a:rPr lang="en-US" sz="2700"/>
              <a:t>a conceptual error (e.g., the developer doesn't know how to double a number) </a:t>
            </a:r>
            <a:endParaRPr lang="en-US" sz="2700"/>
          </a:p>
          <a:p>
            <a:endParaRPr lang="en-US" sz="2700"/>
          </a:p>
          <a:p>
            <a:r>
              <a:rPr lang="en-US" sz="2700" b="1">
                <a:solidFill>
                  <a:schemeClr val="tx1"/>
                </a:solidFill>
              </a:rPr>
              <a:t>Failure:</a:t>
            </a:r>
            <a:r>
              <a:rPr lang="en-US" sz="2700">
                <a:solidFill>
                  <a:srgbClr val="FF0000"/>
                </a:solidFill>
              </a:rPr>
              <a:t> </a:t>
            </a:r>
            <a:r>
              <a:rPr lang="en-US" sz="2700"/>
              <a:t>x = 3 means y = 9 -&gt; Failure!</a:t>
            </a:r>
            <a:endParaRPr lang="en-US" sz="2700"/>
          </a:p>
          <a:p>
            <a:r>
              <a:rPr lang="en-US" sz="2700"/>
              <a:t>• This is a failure of the system since the correct output would be 6</a:t>
            </a:r>
            <a:endParaRPr lang="en-US" sz="27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a:sym typeface="+mn-ea"/>
              </a:rPr>
              <a:t>Defect Severity/Priority</a:t>
            </a:r>
            <a:br>
              <a:rPr lang="en-US">
                <a:sym typeface="+mn-ea"/>
              </a:rPr>
            </a:br>
            <a:r>
              <a:rPr lang="en-US">
                <a:sym typeface="+mn-ea"/>
              </a:rPr>
              <a:t>(缺陷严重性/优先级)</a:t>
            </a:r>
            <a:endParaRPr lang="en-US">
              <a:sym typeface="+mn-ea"/>
            </a:endParaRPr>
          </a:p>
        </p:txBody>
      </p:sp>
      <p:sp>
        <p:nvSpPr>
          <p:cNvPr id="3" name="Content Placeholder 2"/>
          <p:cNvSpPr>
            <a:spLocks noGrp="1"/>
          </p:cNvSpPr>
          <p:nvPr>
            <p:ph idx="1"/>
          </p:nvPr>
        </p:nvSpPr>
        <p:spPr/>
        <p:txBody>
          <a:bodyPr>
            <a:normAutofit/>
          </a:bodyPr>
          <a:p>
            <a:pPr>
              <a:buFont typeface="Wingdings" panose="05000000000000000000" charset="0"/>
              <a:buChar char=""/>
            </a:pPr>
            <a:r>
              <a:rPr lang="en-US"/>
              <a:t>These are common definitions of defect severities or priorities (terms </a:t>
            </a:r>
            <a:endParaRPr lang="en-US"/>
          </a:p>
          <a:p>
            <a:pPr marL="0" indent="0">
              <a:buNone/>
            </a:pPr>
            <a:r>
              <a:rPr lang="en-US"/>
              <a:t>severity and priority are often used interchangeably)</a:t>
            </a:r>
            <a:endParaRPr lang="en-US"/>
          </a:p>
          <a:p>
            <a:pPr lvl="1"/>
            <a:r>
              <a:rPr lang="en-US"/>
              <a:t>P1 – Showstopper (P1 – 阻碍者)</a:t>
            </a:r>
            <a:endParaRPr lang="en-US"/>
          </a:p>
          <a:p>
            <a:pPr lvl="2"/>
            <a:r>
              <a:rPr lang="en-US"/>
              <a:t>A critical issue that may cause a system crash or render a large part of the software's functionality unusable. (定义：一个严重问题，可能导致系统崩溃或使大部分软件功能不可用。)</a:t>
            </a:r>
            <a:endParaRPr lang="en-US"/>
          </a:p>
          <a:p>
            <a:pPr lvl="1"/>
            <a:endParaRPr lang="en-US"/>
          </a:p>
          <a:p>
            <a:pPr lvl="1"/>
            <a:r>
              <a:rPr lang="en-US"/>
              <a:t>P2 – Critical (P2 – 关键)</a:t>
            </a:r>
            <a:endParaRPr lang="en-US"/>
          </a:p>
          <a:p>
            <a:pPr lvl="2"/>
            <a:r>
              <a:rPr lang="en-US"/>
              <a:t>A serious problem that affects major functionality, like not being able to add an item to the shopping cart. (定义：一个严重问题，影响主要功能，例如无法将商品添加到购物车。)</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Outline</a:t>
            </a:r>
            <a:endParaRPr lang="en-US"/>
          </a:p>
        </p:txBody>
      </p:sp>
      <p:sp>
        <p:nvSpPr>
          <p:cNvPr id="3" name="Content Placeholder 2"/>
          <p:cNvSpPr>
            <a:spLocks noGrp="1"/>
          </p:cNvSpPr>
          <p:nvPr>
            <p:ph idx="1"/>
          </p:nvPr>
        </p:nvSpPr>
        <p:spPr/>
        <p:txBody>
          <a:bodyPr/>
          <a:p>
            <a:r>
              <a:rPr lang="en-US"/>
              <a:t>Software testing in SDLC</a:t>
            </a:r>
            <a:endParaRPr lang="en-US"/>
          </a:p>
          <a:p>
            <a:r>
              <a:rPr lang="en-US"/>
              <a:t>Importance of Testing in Software Development</a:t>
            </a:r>
            <a:endParaRPr lang="en-US"/>
          </a:p>
          <a:p>
            <a:r>
              <a:rPr lang="en-US"/>
              <a:t>Basics of Software Testing</a:t>
            </a:r>
            <a:endParaRPr lang="en-US"/>
          </a:p>
          <a:p>
            <a:r>
              <a:rPr lang="en-US"/>
              <a:t>Types of software testing</a:t>
            </a:r>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Cont...</a:t>
            </a:r>
            <a:endParaRPr lang="en-US"/>
          </a:p>
        </p:txBody>
      </p:sp>
      <p:sp>
        <p:nvSpPr>
          <p:cNvPr id="3" name="Content Placeholder 2"/>
          <p:cNvSpPr>
            <a:spLocks noGrp="1"/>
          </p:cNvSpPr>
          <p:nvPr>
            <p:ph idx="1"/>
          </p:nvPr>
        </p:nvSpPr>
        <p:spPr/>
        <p:txBody>
          <a:bodyPr>
            <a:normAutofit/>
          </a:bodyPr>
          <a:p>
            <a:pPr lvl="1"/>
            <a:r>
              <a:rPr lang="en-US"/>
              <a:t>P3 – Major (P3 – 主要)</a:t>
            </a:r>
            <a:endParaRPr lang="en-US"/>
          </a:p>
          <a:p>
            <a:pPr lvl="2"/>
            <a:r>
              <a:rPr lang="en-US"/>
              <a:t>An issue that impacts the software's operation but doesn't cripple its core functionality, such as incorrect tax computation or issues updating item quantities in the shopping cart. (定义：影响软件操作的问题，但不会削弱其核心功能，如税款计算错误或更新购物车中商品数量的问题。)</a:t>
            </a:r>
            <a:endParaRPr lang="en-US"/>
          </a:p>
          <a:p>
            <a:pPr marL="0" indent="0">
              <a:buNone/>
            </a:pPr>
            <a:endParaRPr lang="en-US"/>
          </a:p>
          <a:p>
            <a:pPr lvl="1"/>
            <a:r>
              <a:rPr lang="en-US"/>
              <a:t>P4 – Minor (P4 – 次要)</a:t>
            </a:r>
            <a:endParaRPr lang="en-US"/>
          </a:p>
          <a:p>
            <a:pPr lvl="2"/>
            <a:r>
              <a:rPr lang="en-US"/>
              <a:t>A less critical issue, often related to the software's appearance or user interface, such as poor alignment, spelling mistakes, or incorrect wording. (定义：一个不太严重的问题，通常与软件的外观或用户界面有关，如对齐不良、拼写错误或措辞不当。)</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t>Test and Test Case (测试和测试用例)</a:t>
            </a:r>
            <a:endParaRPr lang="en-US"/>
          </a:p>
        </p:txBody>
      </p:sp>
      <p:sp>
        <p:nvSpPr>
          <p:cNvPr id="3" name="Content Placeholder 2"/>
          <p:cNvSpPr>
            <a:spLocks noGrp="1"/>
          </p:cNvSpPr>
          <p:nvPr>
            <p:ph idx="1"/>
          </p:nvPr>
        </p:nvSpPr>
        <p:spPr>
          <a:xfrm>
            <a:off x="838200" y="1469390"/>
            <a:ext cx="10515600" cy="5388610"/>
          </a:xfrm>
        </p:spPr>
        <p:txBody>
          <a:bodyPr>
            <a:noAutofit/>
          </a:bodyPr>
          <a:p>
            <a:r>
              <a:rPr lang="en-US" sz="1700" b="1"/>
              <a:t>Test/Test Case (测试/测试用例): </a:t>
            </a:r>
            <a:r>
              <a:rPr lang="en-US" sz="1700"/>
              <a:t>Both terms describe the process of evaluating a piece of software by providing it with an input and comparing the actual output with the expected output. In practice, they're considered synonyms. (这两个术语都描述了通过向软件提供输入并将实际输出与预期输出进行比较来评估软件的过程。在实践中，它们被视为同义词。)</a:t>
            </a:r>
            <a:endParaRPr lang="en-US" sz="1700"/>
          </a:p>
          <a:p>
            <a:endParaRPr lang="en-US" sz="1700"/>
          </a:p>
          <a:p>
            <a:endParaRPr lang="en-US" sz="1700"/>
          </a:p>
          <a:p>
            <a:endParaRPr lang="en-US" sz="1700"/>
          </a:p>
          <a:p>
            <a:endParaRPr lang="en-US" sz="1700"/>
          </a:p>
          <a:p>
            <a:endParaRPr lang="en-US" sz="1700"/>
          </a:p>
          <a:p>
            <a:pPr marL="0" indent="0">
              <a:buNone/>
            </a:pPr>
            <a:endParaRPr lang="en-US" sz="1700"/>
          </a:p>
          <a:p>
            <a:endParaRPr lang="en-US" sz="1700"/>
          </a:p>
          <a:p>
            <a:endParaRPr lang="en-US" sz="1700"/>
          </a:p>
          <a:p>
            <a:endParaRPr lang="en-US" sz="1700">
              <a:sym typeface="+mn-ea"/>
            </a:endParaRPr>
          </a:p>
          <a:p>
            <a:r>
              <a:rPr lang="en-US" sz="1700">
                <a:sym typeface="+mn-ea"/>
              </a:rPr>
              <a:t>Test Set (测试集):  A group of related tests or test cases is sometimes referred to as a test set. This grouping is usually based on the functionality being tested or other logical relationships. (定义：一组相关的测试或测试用例有时被称为测试集。这种分组通常基于被测试的功能或其他逻辑关系。)</a:t>
            </a:r>
            <a:endParaRPr lang="en-US" sz="1700">
              <a:sym typeface="+mn-ea"/>
            </a:endParaRPr>
          </a:p>
        </p:txBody>
      </p:sp>
      <p:pic>
        <p:nvPicPr>
          <p:cNvPr id="4" name="Picture 3" descr="Screenshot 2024-03-02 at 10.56.38 in the morning"/>
          <p:cNvPicPr>
            <a:picLocks noChangeAspect="1"/>
          </p:cNvPicPr>
          <p:nvPr/>
        </p:nvPicPr>
        <p:blipFill>
          <a:blip r:embed="rId1"/>
          <a:stretch>
            <a:fillRect/>
          </a:stretch>
        </p:blipFill>
        <p:spPr>
          <a:xfrm>
            <a:off x="1298575" y="2605405"/>
            <a:ext cx="8254365" cy="3117215"/>
          </a:xfrm>
          <a:prstGeom prst="rect">
            <a:avLst/>
          </a:prstGeom>
        </p:spPr>
      </p:pic>
      <p:sp>
        <p:nvSpPr>
          <p:cNvPr id="5" name="Text Box 4"/>
          <p:cNvSpPr txBox="1"/>
          <p:nvPr/>
        </p:nvSpPr>
        <p:spPr>
          <a:xfrm>
            <a:off x="9732010" y="2827020"/>
            <a:ext cx="2237740" cy="706755"/>
          </a:xfrm>
          <a:prstGeom prst="rect">
            <a:avLst/>
          </a:prstGeom>
          <a:noFill/>
        </p:spPr>
        <p:txBody>
          <a:bodyPr wrap="square" rtlCol="0" anchor="t">
            <a:spAutoFit/>
          </a:bodyPr>
          <a:p>
            <a:r>
              <a:rPr lang="en-US" sz="2000"/>
              <a:t>Fig. 2: Test case template</a:t>
            </a:r>
            <a:endParaRPr lang="en-US" sz="20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Screenshot 2024-02-05 at 9.33.05 at night"/>
          <p:cNvPicPr>
            <a:picLocks noChangeAspect="1"/>
          </p:cNvPicPr>
          <p:nvPr>
            <p:ph idx="1"/>
          </p:nvPr>
        </p:nvPicPr>
        <p:blipFill>
          <a:blip r:embed="rId1"/>
          <a:srcRect l="3636" t="20429" r="7401" b="2627"/>
          <a:stretch>
            <a:fillRect/>
          </a:stretch>
        </p:blipFill>
        <p:spPr>
          <a:xfrm>
            <a:off x="29210" y="0"/>
            <a:ext cx="12214860" cy="685800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Cont...</a:t>
            </a:r>
            <a:endParaRPr lang="en-US"/>
          </a:p>
        </p:txBody>
      </p:sp>
      <p:sp>
        <p:nvSpPr>
          <p:cNvPr id="3" name="Content Placeholder 2"/>
          <p:cNvSpPr>
            <a:spLocks noGrp="1"/>
          </p:cNvSpPr>
          <p:nvPr>
            <p:ph idx="1"/>
          </p:nvPr>
        </p:nvSpPr>
        <p:spPr>
          <a:xfrm>
            <a:off x="838200" y="1825625"/>
            <a:ext cx="10515600" cy="4856480"/>
          </a:xfrm>
        </p:spPr>
        <p:txBody>
          <a:bodyPr>
            <a:normAutofit fontScale="90000"/>
          </a:bodyPr>
          <a:p>
            <a:pPr marL="0" algn="l">
              <a:buClrTx/>
              <a:buSzTx/>
              <a:buNone/>
            </a:pPr>
            <a:r>
              <a:rPr lang="en-US" sz="2400">
                <a:solidFill>
                  <a:srgbClr val="FF0000"/>
                </a:solidFill>
                <a:sym typeface="+mn-ea"/>
              </a:rPr>
              <a:t>Test Suite (测试套件):</a:t>
            </a:r>
            <a:endParaRPr lang="en-US" sz="2400">
              <a:solidFill>
                <a:srgbClr val="FF0000"/>
              </a:solidFill>
              <a:sym typeface="+mn-ea"/>
            </a:endParaRPr>
          </a:p>
          <a:p>
            <a:pPr marL="0" algn="l">
              <a:buClrTx/>
              <a:buSzTx/>
              <a:buNone/>
            </a:pPr>
            <a:r>
              <a:rPr lang="en-US" sz="2400">
                <a:solidFill>
                  <a:schemeClr val="tx1"/>
                </a:solidFill>
                <a:sym typeface="+mn-ea"/>
              </a:rPr>
              <a:t>A test suite is a collection of test cases that are designed to be executed together to test a specific functionality or a set of functionalities within the software. It's essentially a package of tests grouped for a particular testing purpose. </a:t>
            </a:r>
            <a:endParaRPr lang="en-US" sz="2400">
              <a:solidFill>
                <a:schemeClr val="tx1"/>
              </a:solidFill>
              <a:sym typeface="+mn-ea"/>
            </a:endParaRPr>
          </a:p>
          <a:p>
            <a:pPr marL="0" algn="l">
              <a:buClrTx/>
              <a:buSzTx/>
              <a:buNone/>
            </a:pPr>
            <a:r>
              <a:rPr lang="en-US" sz="2400">
                <a:solidFill>
                  <a:schemeClr val="tx1"/>
                </a:solidFill>
                <a:sym typeface="+mn-ea"/>
              </a:rPr>
              <a:t>(定义：测试套件是一组设计在一起执行的测试用例，用于测试软件中的特定功能或一组功能。它本质上是为特定测试目的而分组的测试包。)</a:t>
            </a:r>
            <a:endParaRPr lang="en-US" sz="2400">
              <a:solidFill>
                <a:schemeClr val="tx1"/>
              </a:solidFill>
              <a:sym typeface="+mn-ea"/>
            </a:endParaRPr>
          </a:p>
          <a:p>
            <a:pPr marL="514350" lvl="1" indent="-285750" algn="l">
              <a:buClrTx/>
              <a:buSzTx/>
              <a:buFont typeface="Wingdings" panose="05000000000000000000" charset="0"/>
              <a:buChar char=""/>
            </a:pPr>
            <a:endParaRPr lang="en-US" sz="2000">
              <a:solidFill>
                <a:schemeClr val="tx1"/>
              </a:solidFill>
              <a:sym typeface="+mn-ea"/>
            </a:endParaRPr>
          </a:p>
          <a:p>
            <a:pPr marL="514350" lvl="1" indent="-285750" algn="l">
              <a:buClrTx/>
              <a:buSzTx/>
              <a:buFont typeface="Wingdings" panose="05000000000000000000" charset="0"/>
              <a:buChar char=""/>
            </a:pPr>
            <a:r>
              <a:rPr lang="en-US" sz="2000">
                <a:solidFill>
                  <a:schemeClr val="tx1"/>
                </a:solidFill>
                <a:sym typeface="+mn-ea"/>
              </a:rPr>
              <a:t>Any combination of test cases may generate a test suite, meaning it can be tailored to focus on different aspects of the software depending on the testing needs. (组成：任何测试用例的组合都可以生成测试套件，这意味着它可以根据测试需求针对软件的不同方面进行定制。)</a:t>
            </a:r>
            <a:endParaRPr lang="en-US" sz="2000">
              <a:solidFill>
                <a:schemeClr val="tx1"/>
              </a:solidFill>
              <a:sym typeface="+mn-ea"/>
            </a:endParaRPr>
          </a:p>
          <a:p>
            <a:pPr marL="514350" lvl="1" indent="-285750" algn="l">
              <a:buClrTx/>
              <a:buSzTx/>
              <a:buFont typeface="Wingdings" panose="05000000000000000000" charset="0"/>
              <a:buChar char=""/>
            </a:pPr>
            <a:r>
              <a:rPr lang="en-US" sz="2000">
                <a:solidFill>
                  <a:schemeClr val="tx1"/>
                </a:solidFill>
                <a:sym typeface="+mn-ea"/>
              </a:rPr>
              <a:t>Test suites are particularly useful for </a:t>
            </a:r>
            <a:r>
              <a:rPr lang="en-US" sz="2000">
                <a:solidFill>
                  <a:schemeClr val="accent1"/>
                </a:solidFill>
                <a:sym typeface="+mn-ea"/>
              </a:rPr>
              <a:t>regression testing</a:t>
            </a:r>
            <a:r>
              <a:rPr lang="en-US" sz="2000">
                <a:solidFill>
                  <a:schemeClr val="tx1"/>
                </a:solidFill>
                <a:sym typeface="+mn-ea"/>
              </a:rPr>
              <a:t>, where tests are frequently rerun to ensure new changes haven't broken existing functionality. They're also used to group tests by their related functionality or association with a specific database. (用途：测试套件特别适用于回归测试，在回归测试中，测试经常重新运行，以确保新更改没有破坏现有功能。它们还用于根据测试的相关功能或与特定数据库的关联来分组测试。)</a:t>
            </a:r>
            <a:endParaRPr lang="en-US" sz="2000">
              <a:solidFill>
                <a:schemeClr val="tx1"/>
              </a:solidFill>
              <a:sym typeface="+mn-ea"/>
            </a:endParaRPr>
          </a:p>
          <a:p>
            <a:pPr marL="0" algn="l">
              <a:buClrTx/>
              <a:buSzTx/>
              <a:buNone/>
            </a:pPr>
            <a:endParaRPr lang="en-US">
              <a:solidFill>
                <a:schemeClr val="tx1"/>
              </a:solidFill>
              <a:sym typeface="+mn-ea"/>
            </a:endParaRPr>
          </a:p>
          <a:p>
            <a:pPr marL="0" algn="l">
              <a:buClrTx/>
              <a:buSzTx/>
              <a:buNone/>
            </a:pP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p:txBody>
          <a:bodyPr>
            <a:normAutofit/>
          </a:bodyPr>
          <a:p>
            <a:pPr marL="0" algn="l">
              <a:buClrTx/>
              <a:buSzTx/>
              <a:buNone/>
            </a:pPr>
            <a:r>
              <a:rPr lang="en-US" sz="2400">
                <a:solidFill>
                  <a:srgbClr val="FF0000"/>
                </a:solidFill>
                <a:sym typeface="+mn-ea"/>
              </a:rPr>
              <a:t>Test Oracle (测试预言):</a:t>
            </a:r>
            <a:endParaRPr lang="en-US" sz="2400">
              <a:solidFill>
                <a:srgbClr val="FF0000"/>
              </a:solidFill>
              <a:sym typeface="+mn-ea"/>
            </a:endParaRPr>
          </a:p>
          <a:p>
            <a:pPr marL="0" algn="l">
              <a:buClrTx/>
              <a:buSzTx/>
              <a:buNone/>
            </a:pPr>
            <a:r>
              <a:rPr lang="en-US" sz="2400">
                <a:sym typeface="+mn-ea"/>
              </a:rPr>
              <a:t>A test oracle is a mechanism, which could be a document or software, that helps testers decide if a test case has passed or failed by providing the expected outcomes. </a:t>
            </a:r>
            <a:endParaRPr lang="en-US" sz="2400">
              <a:sym typeface="+mn-ea"/>
            </a:endParaRPr>
          </a:p>
          <a:p>
            <a:pPr marL="0" algn="l">
              <a:buClrTx/>
              <a:buSzTx/>
              <a:buNone/>
            </a:pPr>
            <a:r>
              <a:rPr lang="en-US" sz="2400">
                <a:sym typeface="+mn-ea"/>
              </a:rPr>
              <a:t>(定义：测试预言是一种机制，可以是文档或软件，通过提供预期结果来帮助测试人员判断测试用例是通过还是失败。)</a:t>
            </a:r>
            <a:endParaRPr lang="en-US" sz="2400">
              <a:sym typeface="+mn-ea"/>
            </a:endParaRPr>
          </a:p>
          <a:p>
            <a:pPr lvl="1" indent="-457200" algn="l">
              <a:buClrTx/>
              <a:buSzTx/>
              <a:buFont typeface="Wingdings" panose="05000000000000000000" charset="0"/>
              <a:buChar char=""/>
            </a:pPr>
            <a:r>
              <a:rPr lang="en-US" sz="2000">
                <a:sym typeface="+mn-ea"/>
              </a:rPr>
              <a:t>Function: It acts as a reference point for determining the correctness of the software under test. A test oracle can be a program that automatically checks test results or a document that specifies what the correct outcomes should be for given test cases. </a:t>
            </a:r>
            <a:endParaRPr lang="en-US" sz="2000">
              <a:sym typeface="+mn-ea"/>
            </a:endParaRPr>
          </a:p>
          <a:p>
            <a:pPr lvl="2" indent="-457200" algn="l">
              <a:buClrTx/>
              <a:buSzTx/>
              <a:buFont typeface="Wingdings" panose="05000000000000000000" charset="0"/>
              <a:buChar char=""/>
            </a:pPr>
            <a:r>
              <a:rPr lang="en-US" sz="1800">
                <a:sym typeface="+mn-ea"/>
              </a:rPr>
              <a:t>(功能：它作为确定测试软件正确性的参考点。测试预言可以是自动检查测试结果的程序，也可以是指定给定测试用例的正确结果应该是什么的文档。)</a:t>
            </a:r>
            <a:endParaRPr lang="en-US" sz="1800">
              <a:sym typeface="+mn-e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Software Testing Principles by Roger Pressman (Roger Pressman的软件测试原则)</a:t>
            </a:r>
            <a:endParaRPr lang="en-US"/>
          </a:p>
        </p:txBody>
      </p:sp>
      <p:sp>
        <p:nvSpPr>
          <p:cNvPr id="3" name="Content Placeholder 2"/>
          <p:cNvSpPr>
            <a:spLocks noGrp="1"/>
          </p:cNvSpPr>
          <p:nvPr>
            <p:ph idx="1"/>
          </p:nvPr>
        </p:nvSpPr>
        <p:spPr>
          <a:xfrm>
            <a:off x="812800" y="1691005"/>
            <a:ext cx="10515600" cy="4351655"/>
          </a:xfrm>
        </p:spPr>
        <p:txBody>
          <a:bodyPr>
            <a:normAutofit fontScale="90000" lnSpcReduction="10000"/>
          </a:bodyPr>
          <a:p>
            <a:pPr marL="0" indent="0">
              <a:buNone/>
            </a:pPr>
            <a:r>
              <a:rPr lang="en-US" b="1">
                <a:solidFill>
                  <a:schemeClr val="accent1"/>
                </a:solidFill>
              </a:rPr>
              <a:t>Principle 1 (原则 1): </a:t>
            </a:r>
            <a:r>
              <a:rPr lang="en-US"/>
              <a:t>Testing involves using specific test cases to exercise a software component to find defects and assess quality. (测试涉及使用特定的测试用例来执行软件组件，以发现缺陷和评估质量。)</a:t>
            </a:r>
            <a:endParaRPr lang="en-US"/>
          </a:p>
          <a:p>
            <a:pPr marL="0" indent="0">
              <a:buNone/>
            </a:pPr>
            <a:r>
              <a:rPr lang="en-US" b="1">
                <a:solidFill>
                  <a:schemeClr val="accent1"/>
                </a:solidFill>
              </a:rPr>
              <a:t>Principle 2 (原则 2): </a:t>
            </a:r>
            <a:r>
              <a:rPr lang="en-US"/>
              <a:t>A good test case is likely to uncover new defects. (一个好的测试用例很可能会揭露新的缺陷。)</a:t>
            </a:r>
            <a:endParaRPr lang="en-US"/>
          </a:p>
          <a:p>
            <a:pPr marL="0" indent="0">
              <a:buNone/>
            </a:pPr>
            <a:r>
              <a:rPr lang="en-US" b="1">
                <a:solidFill>
                  <a:schemeClr val="accent1"/>
                </a:solidFill>
              </a:rPr>
              <a:t>Principle 3 (原则 3):</a:t>
            </a:r>
            <a:r>
              <a:rPr lang="en-US"/>
              <a:t> Test results need careful examination. (测试结果需要仔细检查。)</a:t>
            </a:r>
            <a:endParaRPr lang="en-US"/>
          </a:p>
          <a:p>
            <a:pPr marL="0" indent="0">
              <a:buNone/>
            </a:pPr>
            <a:r>
              <a:rPr lang="en-US" b="1">
                <a:solidFill>
                  <a:schemeClr val="accent1"/>
                </a:solidFill>
              </a:rPr>
              <a:t>Principle 4 (原则 4): </a:t>
            </a:r>
            <a:r>
              <a:rPr lang="en-US"/>
              <a:t>Test cases must specify what the correct outcome should be. (测试用例必须指定正确的结果应该是什么。)</a:t>
            </a:r>
            <a:endParaRPr lang="en-US"/>
          </a:p>
          <a:p>
            <a:pPr marL="0" indent="0">
              <a:buNone/>
            </a:pPr>
            <a:r>
              <a:rPr lang="en-US" b="1">
                <a:solidFill>
                  <a:schemeClr val="accent1"/>
                </a:solidFill>
              </a:rPr>
              <a:t>Principle 5 (原则 5): </a:t>
            </a:r>
            <a:r>
              <a:rPr lang="en-US"/>
              <a:t>Develop test cases for both correct (valid) and incorrect (invalid) input conditions. (为正确（有效）和错误（无效）的输入条件开发测试用例。)</a:t>
            </a:r>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sym typeface="+mn-ea"/>
              </a:rPr>
              <a:t>Software Testing Principles by Roger Pressman (Roger Pressman的软件测试原则)</a:t>
            </a:r>
            <a:endParaRPr lang="en-US"/>
          </a:p>
        </p:txBody>
      </p:sp>
      <p:sp>
        <p:nvSpPr>
          <p:cNvPr id="3" name="Content Placeholder 2"/>
          <p:cNvSpPr>
            <a:spLocks noGrp="1"/>
          </p:cNvSpPr>
          <p:nvPr>
            <p:ph idx="1"/>
          </p:nvPr>
        </p:nvSpPr>
        <p:spPr>
          <a:xfrm>
            <a:off x="838200" y="1691005"/>
            <a:ext cx="10515600" cy="5019040"/>
          </a:xfrm>
        </p:spPr>
        <p:txBody>
          <a:bodyPr>
            <a:normAutofit fontScale="70000"/>
          </a:bodyPr>
          <a:p>
            <a:pPr marL="0" indent="0">
              <a:buNone/>
            </a:pPr>
            <a:r>
              <a:rPr lang="en-US" b="1">
                <a:solidFill>
                  <a:schemeClr val="accent1"/>
                </a:solidFill>
              </a:rPr>
              <a:t>Principle 6 (原则 6): </a:t>
            </a:r>
            <a:r>
              <a:rPr lang="en-US"/>
              <a:t>The more defects found in a software component, the higher the likelihood of uncovering more defects. (在软件组件中发现的缺陷越多，揭露更多缺陷的可能性就越高。)</a:t>
            </a:r>
            <a:endParaRPr lang="en-US"/>
          </a:p>
          <a:p>
            <a:pPr marL="0" indent="0">
              <a:buNone/>
            </a:pPr>
            <a:r>
              <a:rPr lang="en-US" b="1">
                <a:solidFill>
                  <a:schemeClr val="accent1"/>
                </a:solidFill>
              </a:rPr>
              <a:t>Principle 7 (原则 7):</a:t>
            </a:r>
            <a:r>
              <a:rPr lang="en-US"/>
              <a:t> Testing should be conducted by an independent group separate from the developers to ensure objectivity. (测试应由独立于开发者的团队进行，以确保客观性。)</a:t>
            </a:r>
            <a:endParaRPr lang="en-US"/>
          </a:p>
          <a:p>
            <a:pPr marL="0" indent="0">
              <a:buNone/>
            </a:pPr>
            <a:r>
              <a:rPr lang="en-US" b="1">
                <a:solidFill>
                  <a:schemeClr val="accent1"/>
                </a:solidFill>
              </a:rPr>
              <a:t>Principle 8 (原则 8):</a:t>
            </a:r>
            <a:r>
              <a:rPr lang="en-US"/>
              <a:t> Tests need to be designed so they can be conducted repeatedly and their results consistently reproduced. (测试需要设计得可重复进行，并且其结果可以一致复现。)</a:t>
            </a:r>
            <a:endParaRPr lang="en-US"/>
          </a:p>
          <a:p>
            <a:pPr marL="0" indent="0">
              <a:buNone/>
            </a:pPr>
            <a:r>
              <a:rPr lang="en-US" b="1">
                <a:solidFill>
                  <a:schemeClr val="accent1"/>
                </a:solidFill>
              </a:rPr>
              <a:t>Principle 9 (原则 9): </a:t>
            </a:r>
            <a:r>
              <a:rPr lang="en-US"/>
              <a:t>Effective testing requires careful planning to cover all aspects of testing adequately. (有效的测试需要仔细规划，以充分覆盖测试的所有方面。)</a:t>
            </a:r>
            <a:endParaRPr lang="en-US"/>
          </a:p>
          <a:p>
            <a:pPr marL="0" indent="0">
              <a:buNone/>
            </a:pPr>
            <a:r>
              <a:rPr lang="en-US" b="1">
                <a:solidFill>
                  <a:schemeClr val="accent1"/>
                </a:solidFill>
              </a:rPr>
              <a:t>Principle 10 (原则 10): </a:t>
            </a:r>
            <a:r>
              <a:rPr lang="en-US"/>
              <a:t>Testing activities must be an integral part of the entire software development lifecycle, not just a final step. (测试活动必须是整个软件开发生命周期的组成部分，而不仅仅是最后一步。)</a:t>
            </a:r>
            <a:endParaRPr lang="en-US"/>
          </a:p>
          <a:p>
            <a:pPr marL="0" indent="0">
              <a:buNone/>
            </a:pPr>
            <a:r>
              <a:rPr lang="en-US" b="1">
                <a:solidFill>
                  <a:schemeClr val="accent1"/>
                </a:solidFill>
              </a:rPr>
              <a:t>Principle 11 (原则 11): </a:t>
            </a:r>
            <a:r>
              <a:rPr lang="en-US"/>
              <a:t>Testing is not just a routine task but a creative and intellectually challenging activity. (测试不仅仅是一项常规任务，而是一项富有创造性和智力挑战的活动。)</a:t>
            </a:r>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Software Testability</a:t>
            </a:r>
            <a:endParaRPr lang="en-US"/>
          </a:p>
        </p:txBody>
      </p:sp>
      <p:sp>
        <p:nvSpPr>
          <p:cNvPr id="3" name="Content Placeholder 2"/>
          <p:cNvSpPr>
            <a:spLocks noGrp="1"/>
          </p:cNvSpPr>
          <p:nvPr>
            <p:ph idx="1"/>
          </p:nvPr>
        </p:nvSpPr>
        <p:spPr>
          <a:xfrm>
            <a:off x="838200" y="1825625"/>
            <a:ext cx="10515600" cy="4351338"/>
          </a:xfrm>
        </p:spPr>
        <p:txBody>
          <a:bodyPr/>
          <a:p>
            <a:pPr marL="0" indent="0">
              <a:buNone/>
            </a:pPr>
            <a:r>
              <a:rPr lang="en-US"/>
              <a:t>Refers to </a:t>
            </a:r>
            <a:endParaRPr lang="en-US"/>
          </a:p>
          <a:p>
            <a:pPr marL="0" indent="0">
              <a:buNone/>
            </a:pPr>
            <a:r>
              <a:rPr lang="en-US"/>
              <a:t>    How easily a system or program or product can be tested.</a:t>
            </a:r>
            <a:endParaRPr lang="en-US"/>
          </a:p>
          <a:p>
            <a:pPr marL="0" indent="0" algn="ctr">
              <a:buNone/>
            </a:pPr>
            <a:r>
              <a:rPr lang="en-US" u="sng">
                <a:solidFill>
                  <a:srgbClr val="FF0000"/>
                </a:solidFill>
              </a:rPr>
              <a:t>S/w Testability Checklist</a:t>
            </a:r>
            <a:endParaRPr lang="en-US" u="sng">
              <a:solidFill>
                <a:srgbClr val="FF0000"/>
              </a:solidFill>
            </a:endParaRPr>
          </a:p>
          <a:p>
            <a:pPr marL="0" indent="0">
              <a:buNone/>
            </a:pPr>
            <a:r>
              <a:rPr lang="en-US" b="1">
                <a:solidFill>
                  <a:schemeClr val="accent1"/>
                </a:solidFill>
              </a:rPr>
              <a:t>1. Operability</a:t>
            </a:r>
            <a:r>
              <a:rPr lang="en-US"/>
              <a:t> - The better it works, the more efficiently it can be tested</a:t>
            </a:r>
            <a:endParaRPr lang="en-US"/>
          </a:p>
          <a:p>
            <a:pPr marL="0" indent="0">
              <a:buNone/>
            </a:pPr>
            <a:r>
              <a:rPr lang="en-US" b="1">
                <a:solidFill>
                  <a:schemeClr val="accent1"/>
                </a:solidFill>
              </a:rPr>
              <a:t>2. Observability</a:t>
            </a:r>
            <a:r>
              <a:rPr lang="en-US"/>
              <a:t> - "What you see is what you test.“ </a:t>
            </a:r>
            <a:endParaRPr lang="en-US"/>
          </a:p>
          <a:p>
            <a:pPr marL="0" indent="0">
              <a:buNone/>
            </a:pPr>
            <a:r>
              <a:rPr lang="en-US" b="1">
                <a:solidFill>
                  <a:schemeClr val="accent1"/>
                </a:solidFill>
              </a:rPr>
              <a:t>3. Controllability</a:t>
            </a:r>
            <a:r>
              <a:rPr lang="en-US"/>
              <a:t> – "The better we can control the software, the more the testing can be automated and optimized.“</a:t>
            </a:r>
            <a:endParaRPr 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Cont ...</a:t>
            </a:r>
            <a:endParaRPr lang="en-US"/>
          </a:p>
        </p:txBody>
      </p:sp>
      <p:sp>
        <p:nvSpPr>
          <p:cNvPr id="3" name="Content Placeholder 2"/>
          <p:cNvSpPr>
            <a:spLocks noGrp="1"/>
          </p:cNvSpPr>
          <p:nvPr>
            <p:ph idx="1"/>
          </p:nvPr>
        </p:nvSpPr>
        <p:spPr/>
        <p:txBody>
          <a:bodyPr>
            <a:normAutofit fontScale="90000" lnSpcReduction="10000"/>
          </a:bodyPr>
          <a:p>
            <a:pPr marL="0" indent="0">
              <a:buNone/>
            </a:pPr>
            <a:r>
              <a:rPr lang="en-US" b="1">
                <a:solidFill>
                  <a:schemeClr val="accent1"/>
                </a:solidFill>
              </a:rPr>
              <a:t>4. Decomposability </a:t>
            </a:r>
            <a:r>
              <a:rPr lang="en-US"/>
              <a:t>– By controlling the scope of testing, we can more quickly isolate problems and perform smarter retesting.</a:t>
            </a:r>
            <a:endParaRPr lang="en-US"/>
          </a:p>
          <a:p>
            <a:pPr marL="0" indent="0">
              <a:buNone/>
            </a:pPr>
            <a:r>
              <a:rPr lang="en-US" b="1">
                <a:solidFill>
                  <a:schemeClr val="accent1"/>
                </a:solidFill>
              </a:rPr>
              <a:t>5. Stability</a:t>
            </a:r>
            <a:r>
              <a:rPr lang="en-US"/>
              <a:t> – The fewer the changes, the fewer the disruptions to testing.</a:t>
            </a:r>
            <a:endParaRPr lang="en-US"/>
          </a:p>
          <a:p>
            <a:pPr marL="0" indent="0">
              <a:buNone/>
            </a:pPr>
            <a:r>
              <a:rPr lang="en-US" b="1">
                <a:solidFill>
                  <a:schemeClr val="accent1"/>
                </a:solidFill>
              </a:rPr>
              <a:t>6. Understandability</a:t>
            </a:r>
            <a:r>
              <a:rPr lang="en-US"/>
              <a:t> – The more information we have, the smarter we will test.</a:t>
            </a:r>
            <a:endParaRPr lang="en-US"/>
          </a:p>
          <a:p>
            <a:pPr marL="0" indent="0">
              <a:buNone/>
            </a:pPr>
            <a:r>
              <a:rPr lang="en-US" b="1">
                <a:solidFill>
                  <a:schemeClr val="accent1"/>
                </a:solidFill>
              </a:rPr>
              <a:t>7. Simplicity</a:t>
            </a:r>
            <a:r>
              <a:rPr lang="en-US"/>
              <a:t> – The less there is to test, the more quickly we can test it.</a:t>
            </a:r>
            <a:endParaRPr lang="en-US"/>
          </a:p>
          <a:p>
            <a:pPr lvl="1">
              <a:buFont typeface="Wingdings" panose="05000000000000000000" charset="0"/>
              <a:buChar char=""/>
            </a:pPr>
            <a:r>
              <a:rPr lang="en-US" b="1"/>
              <a:t>Functional simplicity</a:t>
            </a:r>
            <a:r>
              <a:rPr lang="en-US"/>
              <a:t> (e.g., the feature set is the minimum necessary to meet requirements).</a:t>
            </a:r>
            <a:endParaRPr lang="en-US"/>
          </a:p>
          <a:p>
            <a:pPr lvl="1">
              <a:buFont typeface="Wingdings" panose="05000000000000000000" charset="0"/>
              <a:buChar char=""/>
            </a:pPr>
            <a:r>
              <a:rPr lang="en-US" b="1"/>
              <a:t>Structural simplicity</a:t>
            </a:r>
            <a:r>
              <a:rPr lang="en-US"/>
              <a:t> (e.g., architecture is modularized to limit the propagation of faults).</a:t>
            </a:r>
            <a:endParaRPr lang="en-US"/>
          </a:p>
          <a:p>
            <a:pPr lvl="1">
              <a:buFont typeface="Wingdings" panose="05000000000000000000" charset="0"/>
              <a:buChar char=""/>
            </a:pPr>
            <a:r>
              <a:rPr lang="en-US" b="1"/>
              <a:t>Code simplicity</a:t>
            </a:r>
            <a:r>
              <a:rPr lang="en-US"/>
              <a:t> (e.g., a coding standard is adopted for ease of inspection and maintenance).</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Testing Attributes</a:t>
            </a:r>
            <a:endParaRPr lang="en-US"/>
          </a:p>
        </p:txBody>
      </p:sp>
      <p:sp>
        <p:nvSpPr>
          <p:cNvPr id="3" name="Content Placeholder 2"/>
          <p:cNvSpPr>
            <a:spLocks noGrp="1"/>
          </p:cNvSpPr>
          <p:nvPr>
            <p:ph idx="1"/>
          </p:nvPr>
        </p:nvSpPr>
        <p:spPr/>
        <p:txBody>
          <a:bodyPr>
            <a:normAutofit fontScale="70000"/>
          </a:bodyPr>
          <a:p>
            <a:pPr marL="0" indent="0">
              <a:buNone/>
            </a:pPr>
            <a:r>
              <a:rPr lang="en-US"/>
              <a:t>A good test has a high probability of finding an error.</a:t>
            </a:r>
            <a:endParaRPr lang="en-US"/>
          </a:p>
          <a:p>
            <a:pPr lvl="1">
              <a:buFont typeface="Wingdings" panose="05000000000000000000" charset="0"/>
              <a:buChar char=""/>
            </a:pPr>
            <a:r>
              <a:rPr lang="en-US"/>
              <a:t>Tester must understand the software and attempt to develop a mental picture of how the software might fail.</a:t>
            </a:r>
            <a:endParaRPr lang="en-US"/>
          </a:p>
          <a:p>
            <a:pPr marL="0" indent="0">
              <a:buNone/>
            </a:pPr>
            <a:r>
              <a:rPr lang="en-US"/>
              <a:t>2. A good test is not redundant.</a:t>
            </a:r>
            <a:endParaRPr lang="en-US"/>
          </a:p>
          <a:p>
            <a:pPr lvl="1">
              <a:buFont typeface="Wingdings" panose="05000000000000000000" charset="0"/>
              <a:buChar char=""/>
            </a:pPr>
            <a:r>
              <a:rPr lang="en-US"/>
              <a:t>Testing time and resources are limited. Every test should have a different purpose Ex.Valid/ invalid password.</a:t>
            </a:r>
            <a:endParaRPr lang="en-US"/>
          </a:p>
          <a:p>
            <a:pPr marL="0" indent="0">
              <a:buNone/>
            </a:pPr>
            <a:r>
              <a:rPr lang="en-US"/>
              <a:t>3. A good test should be “best of breed”</a:t>
            </a:r>
            <a:endParaRPr lang="en-US"/>
          </a:p>
          <a:p>
            <a:pPr lvl="1">
              <a:buFont typeface="Wingdings" panose="05000000000000000000" charset="0"/>
              <a:buChar char=""/>
            </a:pPr>
            <a:r>
              <a:rPr lang="en-US"/>
              <a:t>In a group of tests that have a similar intent, time and resource limitations may mitigate toward the execution of only a subset of these tests.</a:t>
            </a:r>
            <a:endParaRPr lang="en-US"/>
          </a:p>
          <a:p>
            <a:pPr marL="0" indent="0">
              <a:buNone/>
            </a:pPr>
            <a:r>
              <a:rPr lang="en-US"/>
              <a:t>4. A good test should be neither too simple nor too complex.</a:t>
            </a:r>
            <a:endParaRPr lang="en-US"/>
          </a:p>
          <a:p>
            <a:pPr lvl="1">
              <a:buFont typeface="Wingdings" panose="05000000000000000000" charset="0"/>
              <a:buChar char=""/>
            </a:pPr>
            <a:r>
              <a:rPr lang="en-US"/>
              <a:t> Sometimes it is possible to combine a series of tests into one test case, the possible side effects associated with this approach may mask errors.</a:t>
            </a:r>
            <a:endParaRPr lang="en-US"/>
          </a:p>
          <a:p>
            <a:pPr lvl="1">
              <a:buFont typeface="Wingdings" panose="05000000000000000000" charset="0"/>
              <a:buChar char=""/>
            </a:pPr>
            <a:r>
              <a:rPr lang="en-US"/>
              <a:t>Each test should be executed separately</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a:t>Software Development Life Cycle (SDLC) </a:t>
            </a:r>
            <a:br>
              <a:rPr lang="en-US"/>
            </a:br>
            <a:r>
              <a:rPr lang="en-US"/>
              <a:t>(软件开发生命周期 (SDLC)) </a:t>
            </a:r>
            <a:endParaRPr lang="en-US"/>
          </a:p>
        </p:txBody>
      </p:sp>
      <p:sp>
        <p:nvSpPr>
          <p:cNvPr id="3" name="Content Placeholder 2"/>
          <p:cNvSpPr>
            <a:spLocks noGrp="1"/>
          </p:cNvSpPr>
          <p:nvPr>
            <p:ph idx="1"/>
          </p:nvPr>
        </p:nvSpPr>
        <p:spPr>
          <a:xfrm>
            <a:off x="838200" y="1484630"/>
            <a:ext cx="10515600" cy="4692650"/>
          </a:xfrm>
        </p:spPr>
        <p:txBody>
          <a:bodyPr/>
          <a:p>
            <a:r>
              <a:rPr lang="en-US"/>
              <a:t>A plan that shows the steps to make and maintain software. (是什么：展示创建和维护软件步骤的计划。)</a:t>
            </a:r>
            <a:endParaRPr lang="en-US"/>
          </a:p>
          <a:p>
            <a:r>
              <a:rPr lang="en-US" b="1"/>
              <a:t>Purpose: </a:t>
            </a:r>
            <a:r>
              <a:rPr lang="en-US"/>
              <a:t>To make sure software is high quality, finished on time, and within budget. (目的：确保软件质量高，按时完成，且在预算内。)</a:t>
            </a:r>
            <a:endParaRPr lang="en-US"/>
          </a:p>
        </p:txBody>
      </p:sp>
      <p:pic>
        <p:nvPicPr>
          <p:cNvPr id="4" name="Picture 3"/>
          <p:cNvPicPr>
            <a:picLocks noChangeAspect="1"/>
          </p:cNvPicPr>
          <p:nvPr/>
        </p:nvPicPr>
        <p:blipFill>
          <a:blip r:embed="rId1"/>
          <a:srcRect r="16646" b="9972"/>
          <a:stretch>
            <a:fillRect/>
          </a:stretch>
        </p:blipFill>
        <p:spPr>
          <a:xfrm>
            <a:off x="6898640" y="3216910"/>
            <a:ext cx="5293360" cy="3641090"/>
          </a:xfrm>
          <a:prstGeom prst="rect">
            <a:avLst/>
          </a:prstGeom>
        </p:spPr>
      </p:pic>
      <p:sp>
        <p:nvSpPr>
          <p:cNvPr id="5" name="Text Box 4"/>
          <p:cNvSpPr txBox="1"/>
          <p:nvPr/>
        </p:nvSpPr>
        <p:spPr>
          <a:xfrm>
            <a:off x="0" y="3719830"/>
            <a:ext cx="6898640" cy="2861310"/>
          </a:xfrm>
          <a:prstGeom prst="rect">
            <a:avLst/>
          </a:prstGeom>
          <a:noFill/>
        </p:spPr>
        <p:txBody>
          <a:bodyPr wrap="square" rtlCol="0" anchor="t">
            <a:spAutoFit/>
          </a:bodyPr>
          <a:p>
            <a:r>
              <a:rPr lang="en-US"/>
              <a:t>Stages of SDLC (SDLC的阶段):</a:t>
            </a:r>
            <a:endParaRPr lang="en-US"/>
          </a:p>
          <a:p>
            <a:r>
              <a:rPr lang="en-US" b="1"/>
              <a:t>Planning (规划): </a:t>
            </a:r>
            <a:r>
              <a:rPr lang="en-US"/>
              <a:t>Decide what to build and how.</a:t>
            </a:r>
            <a:endParaRPr lang="en-US"/>
          </a:p>
          <a:p>
            <a:r>
              <a:rPr lang="en-US" b="1"/>
              <a:t>Analysis (分析):</a:t>
            </a:r>
            <a:r>
              <a:rPr lang="en-US"/>
              <a:t> Understand requirements and what the software should do.</a:t>
            </a:r>
            <a:endParaRPr lang="en-US"/>
          </a:p>
          <a:p>
            <a:r>
              <a:rPr lang="en-US" b="1"/>
              <a:t>Design (设计): </a:t>
            </a:r>
            <a:r>
              <a:rPr lang="en-US"/>
              <a:t>Plan the software's look and how it will work.</a:t>
            </a:r>
            <a:endParaRPr lang="en-US"/>
          </a:p>
          <a:p>
            <a:r>
              <a:rPr lang="en-US" b="1"/>
              <a:t>Implementation (实施):</a:t>
            </a:r>
            <a:r>
              <a:rPr lang="en-US"/>
              <a:t> Write the code for the software.</a:t>
            </a:r>
            <a:endParaRPr lang="en-US"/>
          </a:p>
          <a:p>
            <a:r>
              <a:rPr lang="en-US" b="1"/>
              <a:t>Testing (测试):</a:t>
            </a:r>
            <a:r>
              <a:rPr lang="en-US"/>
              <a:t> Check the software for bugs and make sure it works as expected.</a:t>
            </a:r>
            <a:endParaRPr lang="en-US"/>
          </a:p>
          <a:p>
            <a:r>
              <a:rPr lang="en-US" b="1"/>
              <a:t>Deployment (部署): </a:t>
            </a:r>
            <a:r>
              <a:rPr lang="en-US"/>
              <a:t>Put the software where users can access it.</a:t>
            </a:r>
            <a:endParaRPr lang="en-US"/>
          </a:p>
          <a:p>
            <a:r>
              <a:rPr lang="en-US" b="1"/>
              <a:t>Maintenance (维护):</a:t>
            </a:r>
            <a:r>
              <a:rPr lang="en-US"/>
              <a:t> Update and fix the software over time.</a:t>
            </a:r>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Testing as a Process</a:t>
            </a:r>
            <a:endParaRPr lang="en-US"/>
          </a:p>
        </p:txBody>
      </p:sp>
      <p:pic>
        <p:nvPicPr>
          <p:cNvPr id="4" name="Content Placeholder 3"/>
          <p:cNvPicPr>
            <a:picLocks noChangeAspect="1"/>
          </p:cNvPicPr>
          <p:nvPr>
            <p:ph idx="1"/>
          </p:nvPr>
        </p:nvPicPr>
        <p:blipFill>
          <a:blip r:embed="rId1"/>
          <a:stretch>
            <a:fillRect/>
          </a:stretch>
        </p:blipFill>
        <p:spPr>
          <a:xfrm>
            <a:off x="8823325" y="0"/>
            <a:ext cx="3368675" cy="2365375"/>
          </a:xfrm>
          <a:prstGeom prst="rect">
            <a:avLst/>
          </a:prstGeom>
        </p:spPr>
      </p:pic>
      <p:pic>
        <p:nvPicPr>
          <p:cNvPr id="6" name="Picture 5"/>
          <p:cNvPicPr>
            <a:picLocks noChangeAspect="1"/>
          </p:cNvPicPr>
          <p:nvPr/>
        </p:nvPicPr>
        <p:blipFill>
          <a:blip r:embed="rId2"/>
          <a:stretch>
            <a:fillRect/>
          </a:stretch>
        </p:blipFill>
        <p:spPr>
          <a:xfrm>
            <a:off x="838200" y="1503045"/>
            <a:ext cx="7669530" cy="437134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Testing  as a Process</a:t>
            </a:r>
            <a:endParaRPr lang="en-US"/>
          </a:p>
        </p:txBody>
      </p:sp>
      <p:sp>
        <p:nvSpPr>
          <p:cNvPr id="3" name="Content Placeholder 2"/>
          <p:cNvSpPr>
            <a:spLocks noGrp="1"/>
          </p:cNvSpPr>
          <p:nvPr>
            <p:ph idx="1"/>
          </p:nvPr>
        </p:nvSpPr>
        <p:spPr/>
        <p:txBody>
          <a:bodyPr/>
          <a:p>
            <a:pPr marL="0" indent="0">
              <a:buNone/>
            </a:pPr>
            <a:r>
              <a:rPr lang="en-US"/>
              <a:t>Two issues in software quality are:</a:t>
            </a:r>
            <a:endParaRPr lang="en-US"/>
          </a:p>
          <a:p>
            <a:pPr lvl="1">
              <a:buFont typeface="Wingdings" panose="05000000000000000000" charset="0"/>
              <a:buChar char=""/>
            </a:pPr>
            <a:r>
              <a:rPr lang="en-US" b="1">
                <a:solidFill>
                  <a:schemeClr val="accent1"/>
                </a:solidFill>
              </a:rPr>
              <a:t>Validation </a:t>
            </a:r>
            <a:r>
              <a:rPr lang="en-US"/>
              <a:t>or user satisfaction</a:t>
            </a:r>
            <a:endParaRPr lang="en-US"/>
          </a:p>
          <a:p>
            <a:pPr lvl="1">
              <a:buFont typeface="Wingdings" panose="05000000000000000000" charset="0"/>
              <a:buChar char=""/>
            </a:pPr>
            <a:r>
              <a:rPr lang="en-US" b="1">
                <a:solidFill>
                  <a:schemeClr val="accent1"/>
                </a:solidFill>
              </a:rPr>
              <a:t>Verification </a:t>
            </a:r>
            <a:r>
              <a:rPr lang="en-US"/>
              <a:t>or quality assurance.</a:t>
            </a:r>
            <a:endParaRPr lang="en-US"/>
          </a:p>
          <a:p>
            <a:pPr marL="0" lvl="0" indent="0">
              <a:buFont typeface="Wingdings" panose="05000000000000000000" charset="0"/>
              <a:buNone/>
            </a:pPr>
            <a:endParaRPr lang="en-US" b="1"/>
          </a:p>
          <a:p>
            <a:pPr marL="0" lvl="0" indent="0">
              <a:buFont typeface="Wingdings" panose="05000000000000000000" charset="0"/>
              <a:buNone/>
            </a:pPr>
            <a:r>
              <a:rPr lang="en-US" b="1"/>
              <a:t>Testing= Verification+Validation</a:t>
            </a:r>
            <a:endParaRPr lang="en-US" b="1"/>
          </a:p>
        </p:txBody>
      </p:sp>
      <p:pic>
        <p:nvPicPr>
          <p:cNvPr id="4" name="Picture 3" descr="Screenshot 2024-02-09 at 9.03.46 in the morning"/>
          <p:cNvPicPr>
            <a:picLocks noChangeAspect="1"/>
          </p:cNvPicPr>
          <p:nvPr/>
        </p:nvPicPr>
        <p:blipFill>
          <a:blip r:embed="rId1"/>
          <a:stretch>
            <a:fillRect/>
          </a:stretch>
        </p:blipFill>
        <p:spPr>
          <a:xfrm>
            <a:off x="7099300" y="3373120"/>
            <a:ext cx="4105275" cy="348488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Testing: Verification and Validation</a:t>
            </a:r>
            <a:endParaRPr lang="en-US"/>
          </a:p>
        </p:txBody>
      </p:sp>
      <p:sp>
        <p:nvSpPr>
          <p:cNvPr id="3" name="Content Placeholder 2"/>
          <p:cNvSpPr>
            <a:spLocks noGrp="1"/>
          </p:cNvSpPr>
          <p:nvPr>
            <p:ph idx="1"/>
          </p:nvPr>
        </p:nvSpPr>
        <p:spPr/>
        <p:txBody>
          <a:bodyPr>
            <a:normAutofit/>
          </a:bodyPr>
          <a:p>
            <a:pPr>
              <a:buFont typeface="Wingdings" panose="05000000000000000000" charset="0"/>
              <a:buChar char=""/>
            </a:pPr>
            <a:r>
              <a:rPr lang="en-US"/>
              <a:t>Verification (Are the algorithms coded correctly):</a:t>
            </a:r>
            <a:endParaRPr lang="en-US"/>
          </a:p>
          <a:p>
            <a:pPr lvl="1">
              <a:buFont typeface="Arial" panose="020B0604020202020204" pitchFamily="34" charset="0"/>
              <a:buChar char="•"/>
            </a:pPr>
            <a:r>
              <a:rPr lang="en-US"/>
              <a:t>Specific software development practices and process requirements have  been fulfilled</a:t>
            </a:r>
            <a:endParaRPr lang="en-US"/>
          </a:p>
          <a:p>
            <a:pPr lvl="1">
              <a:buFont typeface="Arial" panose="020B0604020202020204" pitchFamily="34" charset="0"/>
              <a:buChar char="•"/>
            </a:pPr>
            <a:r>
              <a:rPr lang="en-US"/>
              <a:t>“Are we building the product right?”</a:t>
            </a:r>
            <a:endParaRPr lang="en-US"/>
          </a:p>
          <a:p>
            <a:pPr lvl="1">
              <a:buFont typeface="Arial" panose="020B0604020202020204" pitchFamily="34" charset="0"/>
              <a:buChar char="•"/>
            </a:pPr>
            <a:r>
              <a:rPr lang="en-US"/>
              <a:t>Verify that expected software development processes have been followed</a:t>
            </a:r>
            <a:endParaRPr lang="en-US"/>
          </a:p>
          <a:p>
            <a:pPr>
              <a:buFont typeface="Wingdings" panose="05000000000000000000" charset="0"/>
              <a:buChar char=""/>
            </a:pPr>
            <a:r>
              <a:rPr lang="en-US"/>
              <a:t>Validation (Does it meet user requirements)</a:t>
            </a:r>
            <a:endParaRPr lang="en-US"/>
          </a:p>
          <a:p>
            <a:pPr lvl="1">
              <a:buFont typeface="Arial" panose="020B0604020202020204" pitchFamily="34" charset="0"/>
              <a:buChar char="•"/>
            </a:pPr>
            <a:r>
              <a:rPr lang="en-US"/>
              <a:t>Software is meeting specified requirements for intended use</a:t>
            </a:r>
            <a:endParaRPr lang="en-US"/>
          </a:p>
          <a:p>
            <a:pPr lvl="1">
              <a:buFont typeface="Arial" panose="020B0604020202020204" pitchFamily="34" charset="0"/>
              <a:buChar char="•"/>
            </a:pPr>
            <a:r>
              <a:rPr lang="en-US"/>
              <a:t>“Are we building the right product?”</a:t>
            </a:r>
            <a:endParaRPr lang="en-US"/>
          </a:p>
          <a:p>
            <a:pPr lvl="1">
              <a:buFont typeface="Arial" panose="020B0604020202020204" pitchFamily="34" charset="0"/>
              <a:buChar char="•"/>
            </a:pPr>
            <a:r>
              <a:rPr lang="en-US"/>
              <a:t>Validate that the software is meeting its formal requirements</a:t>
            </a: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V-Model for Testing</a:t>
            </a:r>
            <a:endParaRPr lang="en-US"/>
          </a:p>
        </p:txBody>
      </p:sp>
      <p:pic>
        <p:nvPicPr>
          <p:cNvPr id="6" name="Content Placeholder 5"/>
          <p:cNvPicPr>
            <a:picLocks noChangeAspect="1"/>
          </p:cNvPicPr>
          <p:nvPr>
            <p:ph idx="1"/>
          </p:nvPr>
        </p:nvPicPr>
        <p:blipFill>
          <a:blip r:embed="rId1"/>
          <a:stretch>
            <a:fillRect/>
          </a:stretch>
        </p:blipFill>
        <p:spPr>
          <a:xfrm>
            <a:off x="1623695" y="1482090"/>
            <a:ext cx="8162290" cy="537654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Testing Strategy</a:t>
            </a:r>
            <a:endParaRPr lang="en-US"/>
          </a:p>
        </p:txBody>
      </p:sp>
      <p:sp>
        <p:nvSpPr>
          <p:cNvPr id="3" name="Content Placeholder 2"/>
          <p:cNvSpPr>
            <a:spLocks noGrp="1"/>
          </p:cNvSpPr>
          <p:nvPr>
            <p:ph idx="1"/>
          </p:nvPr>
        </p:nvSpPr>
        <p:spPr/>
        <p:txBody>
          <a:bodyPr/>
          <a:p>
            <a:r>
              <a:rPr lang="en-US"/>
              <a:t>We begin by “testing-in-the-small” and move toward “testing-in-the-large”</a:t>
            </a:r>
            <a:endParaRPr lang="en-US"/>
          </a:p>
          <a:p>
            <a:r>
              <a:rPr lang="en-US"/>
              <a:t>For conventional software</a:t>
            </a:r>
            <a:endParaRPr lang="en-US"/>
          </a:p>
          <a:p>
            <a:pPr lvl="1"/>
            <a:r>
              <a:rPr lang="en-US"/>
              <a:t>The module (component) is our initial focus</a:t>
            </a:r>
            <a:endParaRPr lang="en-US"/>
          </a:p>
          <a:p>
            <a:pPr lvl="1"/>
            <a:r>
              <a:rPr lang="en-US"/>
              <a:t>Integration of modules follows.</a:t>
            </a:r>
            <a:endParaRPr lang="en-US"/>
          </a:p>
          <a:p>
            <a:pPr lvl="0"/>
            <a:r>
              <a:rPr lang="en-US"/>
              <a:t>For OOP software</a:t>
            </a:r>
            <a:endParaRPr lang="en-US"/>
          </a:p>
          <a:p>
            <a:pPr lvl="1"/>
            <a:r>
              <a:rPr lang="en-US"/>
              <a:t>Our focus when “testing in the small” changes from an individual module (the coneventional view) to an OO class that encompasses attributes and operations and implies communication and collaboration.</a:t>
            </a:r>
            <a:endParaRPr 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Levels of Testing for Conventional Software</a:t>
            </a:r>
            <a:endParaRPr lang="en-US"/>
          </a:p>
        </p:txBody>
      </p:sp>
      <p:sp>
        <p:nvSpPr>
          <p:cNvPr id="3" name="Content Placeholder 2"/>
          <p:cNvSpPr>
            <a:spLocks noGrp="1"/>
          </p:cNvSpPr>
          <p:nvPr>
            <p:ph idx="1"/>
          </p:nvPr>
        </p:nvSpPr>
        <p:spPr/>
        <p:txBody>
          <a:bodyPr/>
          <a:p>
            <a:pPr>
              <a:buFont typeface="Wingdings" panose="05000000000000000000" charset="0"/>
              <a:buChar char=""/>
            </a:pPr>
            <a:r>
              <a:rPr lang="en-US"/>
              <a:t>Unit testing</a:t>
            </a:r>
            <a:endParaRPr lang="en-US"/>
          </a:p>
          <a:p>
            <a:pPr lvl="1">
              <a:buFont typeface="Wingdings" panose="05000000000000000000" charset="0"/>
              <a:buChar char=""/>
            </a:pPr>
            <a:r>
              <a:rPr lang="en-US"/>
              <a:t>Concentrates on each component/function of the software as implementes in the source code</a:t>
            </a:r>
            <a:endParaRPr lang="en-US"/>
          </a:p>
          <a:p>
            <a:pPr lvl="0">
              <a:buFont typeface="Wingdings" panose="05000000000000000000" charset="0"/>
              <a:buChar char=""/>
            </a:pPr>
            <a:r>
              <a:rPr lang="en-US"/>
              <a:t>Integration testing</a:t>
            </a:r>
            <a:endParaRPr lang="en-US"/>
          </a:p>
          <a:p>
            <a:pPr lvl="1">
              <a:buFont typeface="Wingdings" panose="05000000000000000000" charset="0"/>
              <a:buChar char=""/>
            </a:pPr>
            <a:r>
              <a:rPr lang="en-US"/>
              <a:t>Focuses on the design and construction of the software architecture</a:t>
            </a:r>
            <a:endParaRPr lang="en-US"/>
          </a:p>
          <a:p>
            <a:pPr lvl="0">
              <a:buFont typeface="Wingdings" panose="05000000000000000000" charset="0"/>
              <a:buChar char=""/>
            </a:pPr>
            <a:r>
              <a:rPr lang="en-US"/>
              <a:t>Validation testing</a:t>
            </a:r>
            <a:endParaRPr lang="en-US"/>
          </a:p>
          <a:p>
            <a:pPr lvl="1">
              <a:buFont typeface="Wingdings" panose="05000000000000000000" charset="0"/>
              <a:buChar char=""/>
            </a:pPr>
            <a:r>
              <a:rPr lang="en-US"/>
              <a:t>Requirements are validated against the constructed software</a:t>
            </a:r>
            <a:endParaRPr lang="en-US"/>
          </a:p>
          <a:p>
            <a:pPr lvl="0">
              <a:buFont typeface="Wingdings" panose="05000000000000000000" charset="0"/>
              <a:buChar char=""/>
            </a:pPr>
            <a:r>
              <a:rPr lang="en-US"/>
              <a:t>System testing</a:t>
            </a:r>
            <a:endParaRPr lang="en-US"/>
          </a:p>
          <a:p>
            <a:pPr lvl="1">
              <a:buFont typeface="Wingdings" panose="05000000000000000000" charset="0"/>
              <a:buChar char=""/>
            </a:pPr>
            <a:r>
              <a:rPr lang="en-US"/>
              <a:t>The software and other system elements are tested as a whole.</a:t>
            </a:r>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Cont</a:t>
            </a:r>
            <a:endParaRPr lang="en-US"/>
          </a:p>
        </p:txBody>
      </p:sp>
      <p:sp>
        <p:nvSpPr>
          <p:cNvPr id="3" name="Content Placeholder 2"/>
          <p:cNvSpPr>
            <a:spLocks noGrp="1"/>
          </p:cNvSpPr>
          <p:nvPr>
            <p:ph idx="1"/>
          </p:nvPr>
        </p:nvSpPr>
        <p:spPr/>
        <p:txBody>
          <a:bodyPr>
            <a:normAutofit fontScale="90000" lnSpcReduction="20000"/>
          </a:bodyPr>
          <a:p>
            <a:r>
              <a:rPr lang="en-US"/>
              <a:t>Unit testing</a:t>
            </a:r>
            <a:endParaRPr lang="en-US"/>
          </a:p>
          <a:p>
            <a:pPr lvl="1"/>
            <a:r>
              <a:rPr lang="en-US"/>
              <a:t>Exercises specific paths in a component’s control structure to ensure complete coverage and maximum error detection</a:t>
            </a:r>
            <a:endParaRPr lang="en-US"/>
          </a:p>
          <a:p>
            <a:pPr lvl="1"/>
            <a:r>
              <a:rPr lang="en-US"/>
              <a:t>Componenets are then assembled and integrated</a:t>
            </a:r>
            <a:endParaRPr lang="en-US"/>
          </a:p>
          <a:p>
            <a:pPr lvl="0"/>
            <a:r>
              <a:rPr lang="en-US"/>
              <a:t>Integration testing</a:t>
            </a:r>
            <a:endParaRPr lang="en-US"/>
          </a:p>
          <a:p>
            <a:pPr lvl="1"/>
            <a:r>
              <a:rPr lang="en-US"/>
              <a:t>Focuses on inputs and outputs, and how well the components fit together and work together</a:t>
            </a:r>
            <a:endParaRPr lang="en-US"/>
          </a:p>
          <a:p>
            <a:pPr lvl="0"/>
            <a:r>
              <a:rPr lang="en-US"/>
              <a:t>Validation testing </a:t>
            </a:r>
            <a:endParaRPr lang="en-US"/>
          </a:p>
          <a:p>
            <a:pPr lvl="1"/>
            <a:r>
              <a:rPr lang="en-US"/>
              <a:t>Provides final assurance that the software meet all functional, behavioral, and performance requirements</a:t>
            </a:r>
            <a:endParaRPr lang="en-US"/>
          </a:p>
          <a:p>
            <a:pPr lvl="0"/>
            <a:r>
              <a:rPr lang="en-US"/>
              <a:t>System testing</a:t>
            </a:r>
            <a:endParaRPr lang="en-US"/>
          </a:p>
          <a:p>
            <a:pPr lvl="1"/>
            <a:r>
              <a:rPr lang="en-US"/>
              <a:t>Verifies that all system elements (software, hardware, people, databases) mesh properly and that overall system function and performance is achieved.</a:t>
            </a:r>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What Happens When Software Is Not </a:t>
            </a:r>
            <a:br>
              <a:rPr lang="en-US"/>
            </a:br>
            <a:r>
              <a:rPr lang="en-US"/>
              <a:t>Thoroughly Tested?</a:t>
            </a:r>
            <a:endParaRPr lang="en-US"/>
          </a:p>
        </p:txBody>
      </p:sp>
      <p:sp>
        <p:nvSpPr>
          <p:cNvPr id="3" name="Content Placeholder 2"/>
          <p:cNvSpPr>
            <a:spLocks noGrp="1"/>
          </p:cNvSpPr>
          <p:nvPr>
            <p:ph idx="1"/>
          </p:nvPr>
        </p:nvSpPr>
        <p:spPr/>
        <p:txBody>
          <a:bodyPr>
            <a:normAutofit/>
          </a:bodyPr>
          <a:p>
            <a:pPr>
              <a:buFont typeface="Wingdings" panose="05000000000000000000" charset="0"/>
              <a:buChar char=""/>
            </a:pPr>
            <a:r>
              <a:rPr lang="en-US"/>
              <a:t>Undiscovered defects and incorrect/untested functionality can </a:t>
            </a:r>
            <a:endParaRPr lang="en-US"/>
          </a:p>
          <a:p>
            <a:pPr marL="0" indent="0">
              <a:buNone/>
            </a:pPr>
            <a:r>
              <a:rPr lang="en-US"/>
              <a:t>lead to:</a:t>
            </a:r>
            <a:endParaRPr lang="en-US"/>
          </a:p>
          <a:p>
            <a:pPr lvl="1">
              <a:buFont typeface="Arial" panose="020B0604020202020204" pitchFamily="34" charset="0"/>
              <a:buChar char="•"/>
            </a:pPr>
            <a:r>
              <a:rPr lang="en-US"/>
              <a:t>Software or web site crashes</a:t>
            </a:r>
            <a:endParaRPr lang="en-US"/>
          </a:p>
          <a:p>
            <a:pPr lvl="1">
              <a:buFont typeface="Arial" panose="020B0604020202020204" pitchFamily="34" charset="0"/>
              <a:buChar char="•"/>
            </a:pPr>
            <a:r>
              <a:rPr lang="en-US"/>
              <a:t>Incorrect behavior </a:t>
            </a:r>
            <a:endParaRPr lang="en-US"/>
          </a:p>
          <a:p>
            <a:pPr lvl="2">
              <a:buFont typeface="Wingdings" panose="05000000000000000000" charset="0"/>
              <a:buChar char=""/>
            </a:pPr>
            <a:r>
              <a:rPr lang="en-US"/>
              <a:t>financial mistakes, </a:t>
            </a:r>
            <a:endParaRPr lang="en-US"/>
          </a:p>
          <a:p>
            <a:pPr lvl="2">
              <a:buFont typeface="Wingdings" panose="05000000000000000000" charset="0"/>
              <a:buChar char=""/>
            </a:pPr>
            <a:r>
              <a:rPr lang="en-US"/>
              <a:t>losing transactions or data, </a:t>
            </a:r>
            <a:endParaRPr lang="en-US"/>
          </a:p>
          <a:p>
            <a:pPr lvl="2">
              <a:buFont typeface="Wingdings" panose="05000000000000000000" charset="0"/>
              <a:buChar char=""/>
            </a:pPr>
            <a:r>
              <a:rPr lang="en-US"/>
              <a:t>incorrect calculations or actions (can lead to engineering or medical mistakes)</a:t>
            </a:r>
            <a:endParaRPr lang="en-US"/>
          </a:p>
          <a:p>
            <a:pPr lvl="1">
              <a:buFont typeface="Arial" panose="020B0604020202020204" pitchFamily="34" charset="0"/>
              <a:buChar char="•"/>
            </a:pPr>
            <a:r>
              <a:rPr lang="en-US"/>
              <a:t>Reduced software performance </a:t>
            </a:r>
            <a:endParaRPr lang="en-US"/>
          </a:p>
          <a:p>
            <a:pPr lvl="2">
              <a:buFont typeface="Wingdings" panose="05000000000000000000" charset="0"/>
              <a:buChar char=""/>
            </a:pPr>
            <a:r>
              <a:rPr lang="en-US"/>
              <a:t>Slowness or</a:t>
            </a:r>
            <a:endParaRPr lang="en-US"/>
          </a:p>
          <a:p>
            <a:pPr lvl="2">
              <a:buFont typeface="Wingdings" panose="05000000000000000000" charset="0"/>
              <a:buChar char=""/>
            </a:pPr>
            <a:r>
              <a:rPr lang="en-US"/>
              <a:t>Inability to handle higher volumes of transactions or users</a:t>
            </a:r>
            <a:endParaRPr lang="en-US"/>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descr="Screenshot 2024-02-05 at 9.44.23 at night"/>
          <p:cNvPicPr>
            <a:picLocks noChangeAspect="1"/>
          </p:cNvPicPr>
          <p:nvPr>
            <p:ph idx="1"/>
          </p:nvPr>
        </p:nvPicPr>
        <p:blipFill>
          <a:blip r:embed="rId1"/>
          <a:srcRect l="4114" t="19320" r="2588" b="2627"/>
          <a:stretch>
            <a:fillRect/>
          </a:stretch>
        </p:blipFill>
        <p:spPr>
          <a:xfrm>
            <a:off x="0" y="0"/>
            <a:ext cx="12185015" cy="6858635"/>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Balancing Testing Needs</a:t>
            </a:r>
            <a:endParaRPr lang="en-US"/>
          </a:p>
        </p:txBody>
      </p:sp>
      <p:sp>
        <p:nvSpPr>
          <p:cNvPr id="3" name="Content Placeholder 2"/>
          <p:cNvSpPr>
            <a:spLocks noGrp="1"/>
          </p:cNvSpPr>
          <p:nvPr>
            <p:ph idx="1"/>
          </p:nvPr>
        </p:nvSpPr>
        <p:spPr/>
        <p:txBody>
          <a:bodyPr>
            <a:normAutofit fontScale="80000"/>
          </a:bodyPr>
          <a:p>
            <a:pPr>
              <a:buFont typeface="Wingdings" panose="05000000000000000000" charset="0"/>
              <a:buChar char=""/>
            </a:pPr>
            <a:r>
              <a:rPr lang="en-US"/>
              <a:t>While it is theoretically possible to find “all defects”, we are more likely to be able to find all/most defects in a simple program </a:t>
            </a:r>
            <a:endParaRPr lang="en-US"/>
          </a:p>
          <a:p>
            <a:r>
              <a:rPr lang="en-US"/>
              <a:t>The more complex a software system is, the harder it is to ensure that the system is mostly “bug-free”</a:t>
            </a:r>
            <a:endParaRPr lang="en-US"/>
          </a:p>
          <a:p>
            <a:pPr lvl="0"/>
            <a:r>
              <a:rPr lang="en-US"/>
              <a:t>Complexity of testing also increases when a system:</a:t>
            </a:r>
            <a:endParaRPr lang="en-US"/>
          </a:p>
          <a:p>
            <a:pPr lvl="1"/>
            <a:r>
              <a:rPr lang="en-US"/>
              <a:t>is not standalone, but may be interacting with other systems, </a:t>
            </a:r>
            <a:endParaRPr lang="en-US"/>
          </a:p>
          <a:p>
            <a:pPr lvl="1"/>
            <a:r>
              <a:rPr lang="en-US"/>
              <a:t>has a complex architecture and many components, </a:t>
            </a:r>
            <a:endParaRPr lang="en-US"/>
          </a:p>
          <a:p>
            <a:pPr lvl="1"/>
            <a:r>
              <a:rPr lang="en-US"/>
              <a:t>runs on a variety of devices, operating systems and platforms</a:t>
            </a:r>
            <a:endParaRPr lang="en-US"/>
          </a:p>
          <a:p>
            <a:pPr lvl="0"/>
            <a:r>
              <a:rPr lang="en-US"/>
              <a:t>Increased complexity of testing = higher costs and longer project delivery time</a:t>
            </a:r>
            <a:endParaRPr lang="en-US"/>
          </a:p>
          <a:p>
            <a:pPr lvl="1"/>
            <a:r>
              <a:rPr lang="en-US"/>
              <a:t>Systems that need to be close to “bug-free” will need a longer testing cycle and have higher testing costs</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a:t>The Role of Testing in SDLC </a:t>
            </a:r>
            <a:br>
              <a:rPr lang="en-US"/>
            </a:br>
            <a:r>
              <a:rPr lang="en-US"/>
              <a:t>(测试在SDLC中的角色)</a:t>
            </a:r>
            <a:endParaRPr lang="en-US"/>
          </a:p>
        </p:txBody>
      </p:sp>
      <p:sp>
        <p:nvSpPr>
          <p:cNvPr id="3" name="Content Placeholder 2"/>
          <p:cNvSpPr>
            <a:spLocks noGrp="1"/>
          </p:cNvSpPr>
          <p:nvPr>
            <p:ph idx="1"/>
          </p:nvPr>
        </p:nvSpPr>
        <p:spPr/>
        <p:txBody>
          <a:bodyPr>
            <a:normAutofit fontScale="80000"/>
          </a:bodyPr>
          <a:p>
            <a:pPr algn="just"/>
            <a:r>
              <a:rPr lang="en-US"/>
              <a:t>Integration: Testing is part of every stage in modern SDLC models. (整合：在现代SDLC模型的每个阶段，测试都是一个组成部分。)</a:t>
            </a:r>
            <a:endParaRPr lang="en-US"/>
          </a:p>
          <a:p>
            <a:pPr algn="just"/>
            <a:r>
              <a:rPr lang="en-US"/>
              <a:t>Focus: Specifically, this stage deals with finding and fixing bugs. (焦点：特别是，这个阶段处理发现和修复错误。)</a:t>
            </a:r>
            <a:endParaRPr lang="en-US"/>
          </a:p>
          <a:p>
            <a:pPr algn="just"/>
            <a:r>
              <a:rPr lang="en-US" b="1"/>
              <a:t>Process (过程):</a:t>
            </a:r>
            <a:endParaRPr lang="en-US" b="1"/>
          </a:p>
          <a:p>
            <a:pPr lvl="1" algn="just"/>
            <a:r>
              <a:rPr lang="en-US">
                <a:solidFill>
                  <a:schemeClr val="accent1">
                    <a:lumMod val="75000"/>
                  </a:schemeClr>
                </a:solidFill>
              </a:rPr>
              <a:t>Defect Reporting:</a:t>
            </a:r>
            <a:r>
              <a:rPr lang="en-US"/>
              <a:t> Finding bugs during testing. (缺陷报告：在测试期间发现错误。)</a:t>
            </a:r>
            <a:endParaRPr lang="en-US"/>
          </a:p>
          <a:p>
            <a:pPr lvl="1" algn="just"/>
            <a:r>
              <a:rPr lang="en-US">
                <a:solidFill>
                  <a:schemeClr val="accent1">
                    <a:lumMod val="75000"/>
                  </a:schemeClr>
                </a:solidFill>
              </a:rPr>
              <a:t>Tracking:</a:t>
            </a:r>
            <a:r>
              <a:rPr lang="en-US"/>
              <a:t> Keeping record of the bugs found. (跟踪：记录发现的错误。)</a:t>
            </a:r>
            <a:endParaRPr lang="en-US"/>
          </a:p>
          <a:p>
            <a:pPr lvl="1" algn="just"/>
            <a:r>
              <a:rPr lang="en-US">
                <a:solidFill>
                  <a:schemeClr val="accent1">
                    <a:lumMod val="75000"/>
                  </a:schemeClr>
                </a:solidFill>
              </a:rPr>
              <a:t>Fixing:</a:t>
            </a:r>
            <a:r>
              <a:rPr lang="en-US"/>
              <a:t> Developers work on correcting the reported issues. (修复：开发者着手纠正报告的问题。)</a:t>
            </a:r>
            <a:endParaRPr lang="en-US"/>
          </a:p>
          <a:p>
            <a:pPr lvl="1" algn="just"/>
            <a:r>
              <a:rPr lang="en-US">
                <a:solidFill>
                  <a:schemeClr val="accent1">
                    <a:lumMod val="75000"/>
                  </a:schemeClr>
                </a:solidFill>
              </a:rPr>
              <a:t>Retesting:</a:t>
            </a:r>
            <a:r>
              <a:rPr lang="en-US"/>
              <a:t> Checking that fixes solve the problems without introducing new ones. (重新测试：检查修复是否解决了问题而没有引入新问题。)</a:t>
            </a:r>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When Do We Feel Confident to Release a </a:t>
            </a:r>
            <a:br>
              <a:rPr lang="en-US"/>
            </a:br>
            <a:r>
              <a:rPr lang="en-US"/>
              <a:t>Product?</a:t>
            </a:r>
            <a:endParaRPr lang="en-US"/>
          </a:p>
        </p:txBody>
      </p:sp>
      <p:sp>
        <p:nvSpPr>
          <p:cNvPr id="3" name="Content Placeholder 2"/>
          <p:cNvSpPr>
            <a:spLocks noGrp="1"/>
          </p:cNvSpPr>
          <p:nvPr>
            <p:ph idx="1"/>
          </p:nvPr>
        </p:nvSpPr>
        <p:spPr/>
        <p:txBody>
          <a:bodyPr>
            <a:normAutofit/>
          </a:bodyPr>
          <a:p>
            <a:r>
              <a:rPr lang="en-US"/>
              <a:t>Testing process should give enough confidence that major paths and use cases through the system function as expected</a:t>
            </a:r>
            <a:endParaRPr lang="en-US"/>
          </a:p>
          <a:p>
            <a:r>
              <a:rPr lang="en-US"/>
              <a:t>We also look for successful testing of each of the system requirements</a:t>
            </a:r>
            <a:endParaRPr lang="en-US"/>
          </a:p>
          <a:p>
            <a:r>
              <a:rPr lang="en-US"/>
              <a:t>Ideally the test cases include a variety of data sets and user action combinations</a:t>
            </a:r>
            <a:endParaRPr lang="en-US"/>
          </a:p>
          <a:p>
            <a:r>
              <a:rPr lang="en-US"/>
              <a:t>We also want to try out various extreme situations – high volume of transaction, extreme data values, high user volume, security_x0002_related considerations, and any other situations that may be specific to a given project</a:t>
            </a:r>
            <a:endParaRPr 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Test-Driven Development Approach</a:t>
            </a:r>
            <a:endParaRPr lang="en-US"/>
          </a:p>
        </p:txBody>
      </p:sp>
      <p:sp>
        <p:nvSpPr>
          <p:cNvPr id="3" name="Content Placeholder 2"/>
          <p:cNvSpPr>
            <a:spLocks noGrp="1"/>
          </p:cNvSpPr>
          <p:nvPr>
            <p:ph idx="1"/>
          </p:nvPr>
        </p:nvSpPr>
        <p:spPr/>
        <p:txBody>
          <a:bodyPr>
            <a:normAutofit lnSpcReduction="20000"/>
          </a:bodyPr>
          <a:p>
            <a:r>
              <a:rPr lang="en-US"/>
              <a:t>Test-Driven development blends development and testing together</a:t>
            </a:r>
            <a:endParaRPr lang="en-US"/>
          </a:p>
          <a:p>
            <a:pPr lvl="1"/>
            <a:r>
              <a:rPr lang="en-US"/>
              <a:t>“Develop a little and test a little” approach</a:t>
            </a:r>
            <a:endParaRPr lang="en-US"/>
          </a:p>
          <a:p>
            <a:pPr lvl="1"/>
            <a:r>
              <a:rPr lang="en-US"/>
              <a:t>Instead of leaving testing to </a:t>
            </a:r>
            <a:r>
              <a:rPr lang="en-US">
                <a:solidFill>
                  <a:schemeClr val="accent5"/>
                </a:solidFill>
              </a:rPr>
              <a:t>QA</a:t>
            </a:r>
            <a:r>
              <a:rPr lang="en-US"/>
              <a:t> engineers, testing is the driving force of the entire development process</a:t>
            </a:r>
            <a:endParaRPr lang="en-US"/>
          </a:p>
          <a:p>
            <a:r>
              <a:rPr lang="en-US"/>
              <a:t>Quality and testing is considered to be a prevention activity, done during development</a:t>
            </a:r>
            <a:endParaRPr lang="en-US"/>
          </a:p>
          <a:p>
            <a:r>
              <a:rPr lang="en-US"/>
              <a:t>Traditionally QA is a detection activity, done after development completes</a:t>
            </a:r>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Testing Roles in Test-Driven </a:t>
            </a:r>
            <a:br>
              <a:rPr lang="en-US"/>
            </a:br>
            <a:r>
              <a:rPr lang="en-US"/>
              <a:t>Development: Software Engineer</a:t>
            </a:r>
            <a:endParaRPr lang="en-US"/>
          </a:p>
        </p:txBody>
      </p:sp>
      <p:sp>
        <p:nvSpPr>
          <p:cNvPr id="3" name="Content Placeholder 2"/>
          <p:cNvSpPr>
            <a:spLocks noGrp="1"/>
          </p:cNvSpPr>
          <p:nvPr>
            <p:ph idx="1"/>
          </p:nvPr>
        </p:nvSpPr>
        <p:spPr/>
        <p:txBody>
          <a:bodyPr>
            <a:normAutofit/>
          </a:bodyPr>
          <a:p>
            <a:r>
              <a:rPr lang="en-US"/>
              <a:t>Software Engineer (SWE)</a:t>
            </a:r>
            <a:endParaRPr lang="en-US"/>
          </a:p>
          <a:p>
            <a:pPr lvl="1"/>
            <a:r>
              <a:rPr lang="en-US"/>
              <a:t>Traditional development role, which in addition to design and development activities also writes test code for the modules SWE works on</a:t>
            </a:r>
            <a:endParaRPr lang="en-US"/>
          </a:p>
          <a:p>
            <a:pPr lvl="1"/>
            <a:r>
              <a:rPr lang="en-US"/>
              <a:t>Responsible for Test-Driven Design (TDD), unit tests, and creation of system tests for his/her modules</a:t>
            </a:r>
            <a:endParaRPr lang="en-US"/>
          </a:p>
          <a:p>
            <a:pPr lvl="1"/>
            <a:r>
              <a:rPr lang="en-US"/>
              <a:t>Responsible for overall quality for any code he/she worked on (created, modified, fixed)</a:t>
            </a:r>
            <a:endParaRPr lang="en-US"/>
          </a:p>
          <a:p>
            <a:pPr>
              <a:buFont typeface="Arial" panose="020B0604020202020204" pitchFamily="34" charset="0"/>
              <a:buChar char="•"/>
            </a:pPr>
            <a:r>
              <a:rPr lang="en-US"/>
              <a:t>How is this different from the traditional approach to division of work between development and QA engineers?</a:t>
            </a: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Testing Roles in Test-Driven </a:t>
            </a:r>
            <a:br>
              <a:rPr lang="en-US"/>
            </a:br>
            <a:r>
              <a:rPr lang="en-US"/>
              <a:t>Development: Software Engineer in Test</a:t>
            </a:r>
            <a:endParaRPr lang="en-US"/>
          </a:p>
        </p:txBody>
      </p:sp>
      <p:sp>
        <p:nvSpPr>
          <p:cNvPr id="3" name="Content Placeholder 2"/>
          <p:cNvSpPr>
            <a:spLocks noGrp="1"/>
          </p:cNvSpPr>
          <p:nvPr>
            <p:ph idx="1"/>
          </p:nvPr>
        </p:nvSpPr>
        <p:spPr/>
        <p:txBody>
          <a:bodyPr>
            <a:normAutofit fontScale="90000"/>
          </a:bodyPr>
          <a:p>
            <a:r>
              <a:rPr lang="en-US"/>
              <a:t>Software Engineer in Test (SET)</a:t>
            </a:r>
            <a:endParaRPr lang="en-US"/>
          </a:p>
          <a:p>
            <a:pPr lvl="1"/>
            <a:r>
              <a:rPr lang="en-US"/>
              <a:t>Developer with primary focus on testability and general test infrastructure</a:t>
            </a:r>
            <a:endParaRPr lang="en-US"/>
          </a:p>
          <a:p>
            <a:pPr lvl="1"/>
            <a:r>
              <a:rPr lang="en-US"/>
              <a:t>Responsible for design review from quality perspective, code quality and risk analysis.</a:t>
            </a:r>
            <a:endParaRPr lang="en-US"/>
          </a:p>
          <a:p>
            <a:pPr lvl="1"/>
            <a:r>
              <a:rPr lang="en-US"/>
              <a:t>Responsible for code refactoring to increase testability</a:t>
            </a:r>
            <a:endParaRPr lang="en-US"/>
          </a:p>
          <a:p>
            <a:pPr lvl="1"/>
            <a:r>
              <a:rPr lang="en-US"/>
              <a:t>Write unit testing frameworks and automation </a:t>
            </a:r>
            <a:endParaRPr lang="en-US"/>
          </a:p>
          <a:p>
            <a:pPr lvl="1"/>
            <a:r>
              <a:rPr lang="en-US"/>
              <a:t>Focus on increasing quality and test coverage</a:t>
            </a:r>
            <a:endParaRPr lang="en-US"/>
          </a:p>
          <a:p>
            <a:r>
              <a:rPr lang="en-US"/>
              <a:t>SWE and SET are partners in the codebase</a:t>
            </a:r>
            <a:endParaRPr lang="en-US"/>
          </a:p>
          <a:p>
            <a:r>
              <a:rPr lang="en-US"/>
              <a:t>How are these responsibilities accounted for in a traditional QA organization?</a:t>
            </a: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Testing Roles in Test-Driven </a:t>
            </a:r>
            <a:br>
              <a:rPr lang="en-US"/>
            </a:br>
            <a:r>
              <a:rPr lang="en-US"/>
              <a:t>Development: Test Engineer</a:t>
            </a:r>
            <a:endParaRPr lang="en-US"/>
          </a:p>
        </p:txBody>
      </p:sp>
      <p:sp>
        <p:nvSpPr>
          <p:cNvPr id="3" name="Content Placeholder 2"/>
          <p:cNvSpPr>
            <a:spLocks noGrp="1"/>
          </p:cNvSpPr>
          <p:nvPr>
            <p:ph idx="1"/>
          </p:nvPr>
        </p:nvSpPr>
        <p:spPr/>
        <p:txBody>
          <a:bodyPr>
            <a:normAutofit fontScale="80000"/>
          </a:bodyPr>
          <a:p>
            <a:r>
              <a:rPr lang="en-US"/>
              <a:t>Test Engineer (TE)</a:t>
            </a:r>
            <a:endParaRPr lang="en-US"/>
          </a:p>
          <a:p>
            <a:pPr lvl="1"/>
            <a:r>
              <a:rPr lang="en-US"/>
              <a:t>Focus on testing code from user perspective, including use cases and usage scenarios</a:t>
            </a:r>
            <a:endParaRPr lang="en-US"/>
          </a:p>
          <a:p>
            <a:pPr lvl="1"/>
            <a:r>
              <a:rPr lang="en-US"/>
              <a:t>Develop automation scripts and code that drives usage scenarios and mimics users</a:t>
            </a:r>
            <a:endParaRPr lang="en-US"/>
          </a:p>
          <a:p>
            <a:pPr lvl="1"/>
            <a:r>
              <a:rPr lang="en-US"/>
              <a:t>Lead testing work of SWEs and SETs</a:t>
            </a:r>
            <a:endParaRPr lang="en-US"/>
          </a:p>
          <a:p>
            <a:pPr lvl="1"/>
            <a:r>
              <a:rPr lang="en-US"/>
              <a:t>Organize quality practices</a:t>
            </a:r>
            <a:endParaRPr lang="en-US"/>
          </a:p>
          <a:p>
            <a:pPr lvl="1"/>
            <a:r>
              <a:rPr lang="en-US"/>
              <a:t>Responsible for test result interpretation</a:t>
            </a:r>
            <a:endParaRPr lang="en-US"/>
          </a:p>
          <a:p>
            <a:pPr lvl="1"/>
            <a:r>
              <a:rPr lang="en-US"/>
              <a:t>Drive test execution </a:t>
            </a:r>
            <a:endParaRPr lang="en-US"/>
          </a:p>
          <a:p>
            <a:pPr lvl="1"/>
            <a:r>
              <a:rPr lang="en-US"/>
              <a:t>Build end-to-end test automation</a:t>
            </a:r>
            <a:endParaRPr lang="en-US"/>
          </a:p>
          <a:p>
            <a:pPr lvl="1"/>
            <a:r>
              <a:rPr lang="en-US"/>
              <a:t>Also responsible for communication of risks in design and feature complexity</a:t>
            </a:r>
            <a:endParaRPr lang="en-US"/>
          </a:p>
          <a:p>
            <a:r>
              <a:rPr lang="en-US"/>
              <a:t>What are the similarities and differences between this role and QA engineering roles in a traditional QA organization?</a:t>
            </a:r>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Release Approach</a:t>
            </a:r>
            <a:endParaRPr lang="en-US"/>
          </a:p>
        </p:txBody>
      </p:sp>
      <p:sp>
        <p:nvSpPr>
          <p:cNvPr id="3" name="Content Placeholder 2"/>
          <p:cNvSpPr>
            <a:spLocks noGrp="1"/>
          </p:cNvSpPr>
          <p:nvPr>
            <p:ph idx="1"/>
          </p:nvPr>
        </p:nvSpPr>
        <p:spPr/>
        <p:txBody>
          <a:bodyPr>
            <a:normAutofit fontScale="90000"/>
          </a:bodyPr>
          <a:p>
            <a:pPr>
              <a:buFont typeface="Wingdings" panose="05000000000000000000" charset="0"/>
              <a:buChar char=""/>
            </a:pPr>
            <a:r>
              <a:rPr lang="en-US"/>
              <a:t>In addition to test-driven development, some major company in area of IT also adopted iterative development release lifecycle</a:t>
            </a:r>
            <a:endParaRPr lang="en-US"/>
          </a:p>
          <a:p>
            <a:pPr lvl="0">
              <a:buFont typeface="Wingdings" panose="05000000000000000000" charset="0"/>
              <a:buChar char=""/>
            </a:pPr>
            <a:r>
              <a:rPr lang="en-US"/>
              <a:t>Products are released with a minimum core set of features</a:t>
            </a:r>
            <a:endParaRPr lang="en-US"/>
          </a:p>
          <a:p>
            <a:pPr lvl="0">
              <a:buFont typeface="Wingdings" panose="05000000000000000000" charset="0"/>
              <a:buChar char=""/>
            </a:pPr>
            <a:r>
              <a:rPr lang="en-US"/>
              <a:t>Quick subsequent iterations allow to get feedback from users and incorporate the feedback into each successive release</a:t>
            </a:r>
            <a:endParaRPr lang="en-US"/>
          </a:p>
          <a:p>
            <a:pPr lvl="0">
              <a:buFont typeface="Wingdings" panose="05000000000000000000" charset="0"/>
              <a:buChar char=""/>
            </a:pPr>
            <a:r>
              <a:rPr lang="en-US"/>
              <a:t>Quality is a key consideration for each release </a:t>
            </a:r>
            <a:endParaRPr lang="en-US"/>
          </a:p>
          <a:p>
            <a:pPr lvl="0">
              <a:buFont typeface="Wingdings" panose="05000000000000000000" charset="0"/>
              <a:buChar char=""/>
            </a:pPr>
            <a:r>
              <a:rPr lang="en-US"/>
              <a:t>Releases are frequent and add a small number of features in each</a:t>
            </a:r>
            <a:endParaRPr lang="en-US"/>
          </a:p>
          <a:p>
            <a:pPr lvl="0">
              <a:buFont typeface="Wingdings" panose="05000000000000000000" charset="0"/>
              <a:buChar char=""/>
            </a:pPr>
            <a:r>
              <a:rPr lang="en-US"/>
              <a:t>Products proceed through a number of “channels” prior to being released to users</a:t>
            </a:r>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Product Code Channels</a:t>
            </a:r>
            <a:endParaRPr lang="en-US"/>
          </a:p>
        </p:txBody>
      </p:sp>
      <p:sp>
        <p:nvSpPr>
          <p:cNvPr id="3" name="Content Placeholder 2"/>
          <p:cNvSpPr>
            <a:spLocks noGrp="1"/>
          </p:cNvSpPr>
          <p:nvPr>
            <p:ph idx="1"/>
          </p:nvPr>
        </p:nvSpPr>
        <p:spPr/>
        <p:txBody>
          <a:bodyPr>
            <a:normAutofit fontScale="70000"/>
          </a:bodyPr>
          <a:p>
            <a:r>
              <a:rPr lang="en-US"/>
              <a:t>Company like Google uses a concept of channels to move code through various stages of  build/test/fix/release process</a:t>
            </a:r>
            <a:endParaRPr lang="en-US"/>
          </a:p>
          <a:p>
            <a:pPr lvl="0"/>
            <a:r>
              <a:rPr lang="en-US"/>
              <a:t>Canary Channel</a:t>
            </a:r>
            <a:endParaRPr lang="en-US"/>
          </a:p>
          <a:p>
            <a:pPr lvl="1"/>
            <a:r>
              <a:rPr lang="en-US"/>
              <a:t>Daily builds – used by engineers (dev and test) and managers working on the product</a:t>
            </a:r>
            <a:endParaRPr lang="en-US"/>
          </a:p>
          <a:p>
            <a:pPr lvl="0"/>
            <a:r>
              <a:rPr lang="en-US"/>
              <a:t>Dev Channel</a:t>
            </a:r>
            <a:endParaRPr lang="en-US"/>
          </a:p>
          <a:p>
            <a:pPr lvl="1"/>
            <a:r>
              <a:rPr lang="en-US"/>
              <a:t>Weekly builds – sustained some usage and testing</a:t>
            </a:r>
            <a:endParaRPr lang="en-US"/>
          </a:p>
          <a:p>
            <a:pPr lvl="1"/>
            <a:r>
              <a:rPr lang="en-US"/>
              <a:t>All engineers are required to pick up Dev channel builds and use them for work and testing</a:t>
            </a:r>
            <a:endParaRPr lang="en-US"/>
          </a:p>
          <a:p>
            <a:r>
              <a:rPr lang="en-US"/>
              <a:t>Test Channel</a:t>
            </a:r>
            <a:endParaRPr lang="en-US"/>
          </a:p>
          <a:p>
            <a:pPr lvl="1"/>
            <a:r>
              <a:rPr lang="en-US"/>
              <a:t>Best build of the month – passed most sustained testing and the one engineers trust most for work</a:t>
            </a:r>
            <a:endParaRPr lang="en-US"/>
          </a:p>
          <a:p>
            <a:pPr lvl="1"/>
            <a:r>
              <a:rPr lang="en-US"/>
              <a:t>Can be picked up by internal users and a candidate for Beta Channel</a:t>
            </a:r>
            <a:endParaRPr lang="en-US"/>
          </a:p>
          <a:p>
            <a:r>
              <a:rPr lang="en-US"/>
              <a:t> Beta or Release Channel</a:t>
            </a:r>
            <a:endParaRPr lang="en-US"/>
          </a:p>
          <a:p>
            <a:pPr lvl="1"/>
            <a:r>
              <a:rPr lang="en-US"/>
              <a:t>Stable test channel builds that passed internal usage and quality test standards; available for external use</a:t>
            </a:r>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Title 1"/>
          <p:cNvSpPr>
            <a:spLocks noGrp="1"/>
          </p:cNvSpPr>
          <p:nvPr>
            <p:ph type="title"/>
          </p:nvPr>
        </p:nvSpPr>
        <p:spPr>
          <a:xfrm>
            <a:off x="838200" y="365125"/>
            <a:ext cx="10515600" cy="837565"/>
          </a:xfrm>
        </p:spPr>
        <p:txBody>
          <a:bodyPr anchor="b" anchorCtr="0"/>
          <a:p>
            <a:r>
              <a:rPr lang="en-US" altLang="zh-CN"/>
              <a:t>Types of Testing</a:t>
            </a:r>
            <a:endParaRPr lang="en-US" altLang="zh-CN"/>
          </a:p>
        </p:txBody>
      </p:sp>
      <p:sp>
        <p:nvSpPr>
          <p:cNvPr id="12290" name="Content Placeholder 2"/>
          <p:cNvSpPr>
            <a:spLocks noGrp="1"/>
          </p:cNvSpPr>
          <p:nvPr>
            <p:ph idx="1"/>
          </p:nvPr>
        </p:nvSpPr>
        <p:spPr>
          <a:xfrm>
            <a:off x="838200" y="1487805"/>
            <a:ext cx="10515600" cy="4689475"/>
          </a:xfrm>
        </p:spPr>
        <p:txBody>
          <a:bodyPr anchor="t" anchorCtr="0"/>
          <a:p>
            <a:pPr marL="0" indent="0">
              <a:buNone/>
            </a:pPr>
            <a:r>
              <a:rPr lang="en-US" altLang="zh-CN" sz="2400"/>
              <a:t>1. Manual Testing</a:t>
            </a:r>
            <a:endParaRPr lang="en-US" altLang="zh-CN" sz="2400"/>
          </a:p>
          <a:p>
            <a:pPr marL="0" indent="0">
              <a:buNone/>
            </a:pPr>
            <a:r>
              <a:rPr lang="en-US" altLang="zh-CN" sz="2400"/>
              <a:t>2. Automation Testing</a:t>
            </a:r>
            <a:endParaRPr lang="en-US" altLang="zh-CN" sz="2400"/>
          </a:p>
        </p:txBody>
      </p:sp>
      <p:pic>
        <p:nvPicPr>
          <p:cNvPr id="2" name="Picture 1" descr="Screenshot 2024-03-02 at 10.40.01 in the morning"/>
          <p:cNvPicPr>
            <a:picLocks noChangeAspect="1"/>
          </p:cNvPicPr>
          <p:nvPr/>
        </p:nvPicPr>
        <p:blipFill>
          <a:blip r:embed="rId1"/>
          <a:stretch>
            <a:fillRect/>
          </a:stretch>
        </p:blipFill>
        <p:spPr>
          <a:xfrm>
            <a:off x="4341495" y="1767840"/>
            <a:ext cx="7850505" cy="4864100"/>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Manual Testing</a:t>
            </a:r>
            <a:endParaRPr lang="en-US"/>
          </a:p>
        </p:txBody>
      </p:sp>
      <p:sp>
        <p:nvSpPr>
          <p:cNvPr id="3" name="Content Placeholder 2"/>
          <p:cNvSpPr>
            <a:spLocks noGrp="1"/>
          </p:cNvSpPr>
          <p:nvPr>
            <p:ph idx="1"/>
          </p:nvPr>
        </p:nvSpPr>
        <p:spPr>
          <a:xfrm>
            <a:off x="371475" y="1509395"/>
            <a:ext cx="5907405" cy="5104130"/>
          </a:xfrm>
        </p:spPr>
        <p:txBody>
          <a:bodyPr>
            <a:normAutofit/>
          </a:bodyPr>
          <a:p>
            <a:pPr algn="just"/>
            <a:r>
              <a:rPr lang="en-US" sz="2400"/>
              <a:t>Manual testing is done in </a:t>
            </a:r>
            <a:r>
              <a:rPr lang="en-US" sz="2400" b="1"/>
              <a:t>person</a:t>
            </a:r>
            <a:r>
              <a:rPr lang="en-US" sz="2400"/>
              <a:t>, by </a:t>
            </a:r>
            <a:r>
              <a:rPr lang="en-US" sz="2400" b="1" i="1"/>
              <a:t>clicking </a:t>
            </a:r>
            <a:r>
              <a:rPr lang="en-US" sz="2400"/>
              <a:t>through the application or interacting with the software and APIs with the appropriate tooling. </a:t>
            </a:r>
            <a:endParaRPr lang="en-US" sz="2400"/>
          </a:p>
          <a:p>
            <a:pPr algn="just"/>
            <a:r>
              <a:rPr lang="en-US" sz="2400"/>
              <a:t>This is </a:t>
            </a:r>
            <a:r>
              <a:rPr lang="en-US" sz="2400" b="1"/>
              <a:t>very expensive</a:t>
            </a:r>
            <a:r>
              <a:rPr lang="en-US" sz="2400"/>
              <a:t> since it requires someone to setup an environment and execute the tests themselves, and it can be prone to human error as the tester might make typos or omit steps in the test script.</a:t>
            </a:r>
            <a:endParaRPr lang="en-US" sz="2400"/>
          </a:p>
        </p:txBody>
      </p:sp>
      <p:pic>
        <p:nvPicPr>
          <p:cNvPr id="4" name="Picture 3" descr="Screenshot 2024-03-02 at 10.41.35 in the morning"/>
          <p:cNvPicPr>
            <a:picLocks noChangeAspect="1"/>
          </p:cNvPicPr>
          <p:nvPr/>
        </p:nvPicPr>
        <p:blipFill>
          <a:blip r:embed="rId1"/>
          <a:stretch>
            <a:fillRect/>
          </a:stretch>
        </p:blipFill>
        <p:spPr>
          <a:xfrm>
            <a:off x="6278880" y="996950"/>
            <a:ext cx="5765800" cy="4864100"/>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ltLang="zh-CN">
                <a:sym typeface="+mn-ea"/>
              </a:rPr>
              <a:t>Automation Testing</a:t>
            </a:r>
            <a:endParaRPr lang="en-US"/>
          </a:p>
        </p:txBody>
      </p:sp>
      <p:sp>
        <p:nvSpPr>
          <p:cNvPr id="3" name="Content Placeholder 2"/>
          <p:cNvSpPr>
            <a:spLocks noGrp="1"/>
          </p:cNvSpPr>
          <p:nvPr>
            <p:ph idx="1"/>
          </p:nvPr>
        </p:nvSpPr>
        <p:spPr/>
        <p:txBody>
          <a:bodyPr/>
          <a:p>
            <a:pPr algn="just"/>
            <a:r>
              <a:rPr lang="en-US" sz="2400"/>
              <a:t>are performed by a </a:t>
            </a:r>
            <a:r>
              <a:rPr lang="en-US" sz="2400" b="1"/>
              <a:t>machine </a:t>
            </a:r>
            <a:r>
              <a:rPr lang="en-US" sz="2400"/>
              <a:t>that executes a test script that was written in advance.</a:t>
            </a:r>
            <a:endParaRPr lang="en-US" sz="2400"/>
          </a:p>
          <a:p>
            <a:pPr algn="just"/>
            <a:r>
              <a:rPr lang="en-US" sz="2400"/>
              <a:t>These tests can vary in complexity, from checking a single </a:t>
            </a:r>
            <a:r>
              <a:rPr lang="en-US" sz="2400" b="1"/>
              <a:t>method </a:t>
            </a:r>
            <a:r>
              <a:rPr lang="en-US" sz="2400"/>
              <a:t>in a class to making sure that performing a sequence of complex actions in the </a:t>
            </a:r>
            <a:r>
              <a:rPr lang="en-US" sz="2400" b="1"/>
              <a:t>UI</a:t>
            </a:r>
            <a:r>
              <a:rPr lang="en-US" sz="2400"/>
              <a:t> leads to the same results. </a:t>
            </a:r>
            <a:endParaRPr lang="en-US" sz="2400"/>
          </a:p>
          <a:p>
            <a:pPr algn="just"/>
            <a:r>
              <a:rPr lang="en-US" sz="2400"/>
              <a:t>It's much more </a:t>
            </a:r>
            <a:r>
              <a:rPr lang="en-US" sz="2400" b="1"/>
              <a:t>robust </a:t>
            </a:r>
            <a:r>
              <a:rPr lang="en-US" sz="2400"/>
              <a:t>and </a:t>
            </a:r>
            <a:r>
              <a:rPr lang="en-US" sz="2400" b="1"/>
              <a:t>reliable </a:t>
            </a:r>
            <a:r>
              <a:rPr lang="en-US" sz="2400"/>
              <a:t>than manual tests – but the quality of your automated tests depends on how well your </a:t>
            </a:r>
            <a:r>
              <a:rPr lang="en-US" sz="2400" b="1"/>
              <a:t>test scripts</a:t>
            </a:r>
            <a:r>
              <a:rPr lang="en-US" sz="2400"/>
              <a:t> have been written.</a:t>
            </a:r>
            <a:endParaRPr lang="en-US"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a:solidFill>
                  <a:srgbClr val="FF0000"/>
                </a:solidFill>
              </a:rPr>
              <a:t>Software Testing………….?</a:t>
            </a:r>
            <a:endParaRPr lang="en-US">
              <a:solidFill>
                <a:srgbClr val="FF0000"/>
              </a:solidFill>
            </a:endParaRPr>
          </a:p>
        </p:txBody>
      </p:sp>
      <p:sp>
        <p:nvSpPr>
          <p:cNvPr id="3" name="Content Placeholder 2"/>
          <p:cNvSpPr>
            <a:spLocks noGrp="1"/>
          </p:cNvSpPr>
          <p:nvPr>
            <p:ph idx="1"/>
          </p:nvPr>
        </p:nvSpPr>
        <p:spPr>
          <a:xfrm>
            <a:off x="838200" y="1825625"/>
            <a:ext cx="9179560" cy="4351655"/>
          </a:xfrm>
        </p:spPr>
        <p:txBody>
          <a:bodyPr>
            <a:normAutofit fontScale="70000"/>
          </a:bodyPr>
          <a:p>
            <a:r>
              <a:rPr lang="en-US"/>
              <a:t>SoftwareTesting answers the question</a:t>
            </a:r>
            <a:endParaRPr lang="en-US"/>
          </a:p>
          <a:p>
            <a:pPr marL="0" indent="0">
              <a:buNone/>
            </a:pPr>
            <a:r>
              <a:rPr lang="en-US"/>
              <a:t>		</a:t>
            </a:r>
            <a:r>
              <a:rPr lang="en-US" b="1">
                <a:gradFill>
                  <a:gsLst>
                    <a:gs pos="0">
                      <a:srgbClr val="012D86"/>
                    </a:gs>
                    <a:gs pos="100000">
                      <a:srgbClr val="0E2557"/>
                    </a:gs>
                  </a:gsLst>
                  <a:lin scaled="0"/>
                </a:gradFill>
              </a:rPr>
              <a:t>“Does the s/w behave as specified…?”</a:t>
            </a:r>
            <a:endParaRPr lang="en-US" b="1">
              <a:gradFill>
                <a:gsLst>
                  <a:gs pos="0">
                    <a:srgbClr val="012D86"/>
                  </a:gs>
                  <a:gs pos="100000">
                    <a:srgbClr val="0E2557"/>
                  </a:gs>
                </a:gsLst>
                <a:lin scaled="0"/>
              </a:gradFill>
            </a:endParaRPr>
          </a:p>
          <a:p>
            <a:pPr marL="0" indent="0">
              <a:buNone/>
            </a:pPr>
            <a:r>
              <a:rPr lang="en-US" b="1">
                <a:gradFill>
                  <a:gsLst>
                    <a:gs pos="0">
                      <a:srgbClr val="012D86"/>
                    </a:gs>
                    <a:gs pos="100000">
                      <a:srgbClr val="0E2557"/>
                    </a:gs>
                  </a:gsLst>
                  <a:lin scaled="0"/>
                </a:gradFill>
              </a:rPr>
              <a:t>	  “(关键问题："软件的行为是否符合规格说明？”</a:t>
            </a:r>
            <a:endParaRPr lang="en-US" b="1">
              <a:gradFill>
                <a:gsLst>
                  <a:gs pos="0">
                    <a:srgbClr val="012D86"/>
                  </a:gs>
                  <a:gs pos="100000">
                    <a:srgbClr val="0E2557"/>
                  </a:gs>
                </a:gsLst>
                <a:lin scaled="0"/>
              </a:gradFill>
            </a:endParaRPr>
          </a:p>
          <a:p>
            <a:pPr marL="0" indent="0">
              <a:buNone/>
            </a:pPr>
            <a:endParaRPr lang="en-US">
              <a:solidFill>
                <a:schemeClr val="bg2">
                  <a:lumMod val="25000"/>
                </a:schemeClr>
              </a:solidFill>
            </a:endParaRPr>
          </a:p>
          <a:p>
            <a:pPr marL="0" indent="0">
              <a:buNone/>
            </a:pPr>
            <a:r>
              <a:rPr lang="en-US">
                <a:solidFill>
                  <a:schemeClr val="bg2">
                    <a:lumMod val="25000"/>
                  </a:schemeClr>
                </a:solidFill>
              </a:rPr>
              <a:t>Software Testing is all about checking if software does what it's supposed to do. (定义：软件测试主要是检查软件是否按预期工作。)</a:t>
            </a:r>
            <a:endParaRPr lang="en-US">
              <a:solidFill>
                <a:schemeClr val="bg2">
                  <a:lumMod val="25000"/>
                </a:schemeClr>
              </a:solidFill>
            </a:endParaRPr>
          </a:p>
          <a:p>
            <a:r>
              <a:rPr lang="en-US" b="1"/>
              <a:t>Functionality:</a:t>
            </a:r>
            <a:r>
              <a:rPr lang="en-US"/>
              <a:t> Makes sure the software works correctly. (功能性：确保软件正确工作。)</a:t>
            </a:r>
            <a:endParaRPr lang="en-US"/>
          </a:p>
          <a:p>
            <a:r>
              <a:rPr lang="en-US" b="1"/>
              <a:t>Performance: </a:t>
            </a:r>
            <a:r>
              <a:rPr lang="en-US"/>
              <a:t>Confirms the software can handle the expected load. (性能：确认软件能够处理预期的负载。)</a:t>
            </a:r>
            <a:endParaRPr lang="en-US"/>
          </a:p>
          <a:p>
            <a:r>
              <a:rPr lang="en-US" b="1"/>
              <a:t>Integration:</a:t>
            </a:r>
            <a:r>
              <a:rPr lang="en-US"/>
              <a:t> Verifies that the software works well with other systems. (集成：验证软件与其他系统良好协作。)</a:t>
            </a:r>
            <a:endParaRPr lang="en-US"/>
          </a:p>
        </p:txBody>
      </p:sp>
      <p:pic>
        <p:nvPicPr>
          <p:cNvPr id="4" name="Picture 3"/>
          <p:cNvPicPr>
            <a:picLocks noChangeAspect="1"/>
          </p:cNvPicPr>
          <p:nvPr/>
        </p:nvPicPr>
        <p:blipFill>
          <a:blip r:embed="rId1"/>
          <a:stretch>
            <a:fillRect/>
          </a:stretch>
        </p:blipFill>
        <p:spPr>
          <a:xfrm>
            <a:off x="9766935" y="1825625"/>
            <a:ext cx="2005965" cy="4498340"/>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Content Placeholder 2"/>
          <p:cNvSpPr>
            <a:spLocks noGrp="1"/>
          </p:cNvSpPr>
          <p:nvPr>
            <p:ph idx="1"/>
          </p:nvPr>
        </p:nvSpPr>
        <p:spPr>
          <a:xfrm>
            <a:off x="2395220" y="2694305"/>
            <a:ext cx="6564630" cy="882015"/>
          </a:xfrm>
        </p:spPr>
        <p:txBody>
          <a:bodyPr>
            <a:noAutofit/>
          </a:bodyPr>
          <a:p>
            <a:pPr marL="0" indent="0" algn="ctr">
              <a:buNone/>
            </a:pPr>
            <a:r>
              <a:rPr lang="en-US" sz="5400" b="1"/>
              <a:t>End of Chapter 1</a:t>
            </a:r>
            <a:endParaRPr lang="en-US" sz="54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Testing………….? 测试定义</a:t>
            </a:r>
            <a:endParaRPr lang="en-US"/>
          </a:p>
        </p:txBody>
      </p:sp>
      <p:sp>
        <p:nvSpPr>
          <p:cNvPr id="3" name="Content Placeholder 2"/>
          <p:cNvSpPr>
            <a:spLocks noGrp="1"/>
          </p:cNvSpPr>
          <p:nvPr>
            <p:ph idx="1"/>
          </p:nvPr>
        </p:nvSpPr>
        <p:spPr>
          <a:xfrm>
            <a:off x="838200" y="1825625"/>
            <a:ext cx="10515600" cy="5032375"/>
          </a:xfrm>
        </p:spPr>
        <p:txBody>
          <a:bodyPr/>
          <a:p>
            <a:pPr>
              <a:buFont typeface="Arial" panose="020B0604020202020204" pitchFamily="34" charset="0"/>
              <a:buChar char="•"/>
            </a:pPr>
            <a:r>
              <a:rPr lang="en-US" sz="1800" b="1"/>
              <a:t>By Glen Myers: </a:t>
            </a:r>
            <a:r>
              <a:rPr lang="en-US" sz="1800"/>
              <a:t>Testing is when you run a program to find errors. (Glen Myers的定义：测试是执行程序以找到错误的过程。)</a:t>
            </a:r>
            <a:endParaRPr lang="en-US" sz="1800"/>
          </a:p>
          <a:p>
            <a:pPr>
              <a:buFont typeface="Arial" panose="020B0604020202020204" pitchFamily="34" charset="0"/>
              <a:buChar char="•"/>
            </a:pPr>
            <a:r>
              <a:rPr lang="en-US" sz="1800" b="1"/>
              <a:t>Broad View: </a:t>
            </a:r>
            <a:r>
              <a:rPr lang="en-US" sz="1800"/>
              <a:t>It's the process of finding any possible issue, big or small, in a software product. (广义观点：它是在软件产品中发现任何可能的问题，无论大小，的过程。)</a:t>
            </a:r>
            <a:endParaRPr lang="en-US" sz="1800"/>
          </a:p>
          <a:p>
            <a:pPr>
              <a:buFont typeface="Arial" panose="020B0604020202020204" pitchFamily="34" charset="0"/>
              <a:buChar char="•"/>
            </a:pPr>
            <a:r>
              <a:rPr lang="en-US" sz="1800" b="1"/>
              <a:t>ANSI/IEEE 1059 Standard: </a:t>
            </a:r>
            <a:r>
              <a:rPr lang="en-US" sz="1800"/>
              <a:t>Testing analyzes software to spot differences between what it does and what it's supposed to do, identifying defects, errors, or bugs, and assessing the software's features. (ANSI/IEEE 1059标准：测试是分析软件以便发现实际情况与预期之间的差异（即缺陷、错误、漏洞）并评估软件特性的过程。)</a:t>
            </a:r>
            <a:endParaRPr lang="en-US" sz="1800"/>
          </a:p>
          <a:p>
            <a:pPr>
              <a:buFont typeface="Arial" panose="020B0604020202020204" pitchFamily="34" charset="0"/>
              <a:buChar char="•"/>
            </a:pPr>
            <a:endParaRPr lang="en-US" sz="1800"/>
          </a:p>
          <a:p>
            <a:pPr marL="0" indent="0">
              <a:buFont typeface="Arial" panose="020B0604020202020204" pitchFamily="34" charset="0"/>
              <a:buNone/>
            </a:pPr>
            <a:r>
              <a:rPr lang="en-US" sz="1800"/>
              <a:t>Goals of Testing (测试的目标)</a:t>
            </a:r>
            <a:endParaRPr lang="en-US" sz="1800"/>
          </a:p>
          <a:p>
            <a:pPr>
              <a:buFont typeface="Arial" panose="020B0604020202020204" pitchFamily="34" charset="0"/>
              <a:buChar char="•"/>
            </a:pPr>
            <a:r>
              <a:rPr lang="en-US" sz="1800"/>
              <a:t>Correctness: Ensure the software does exactly what it was designed to do. (正确性：确保软件准确执行其设计的功能。)</a:t>
            </a:r>
            <a:endParaRPr lang="en-US" sz="1800"/>
          </a:p>
          <a:p>
            <a:pPr>
              <a:buFont typeface="Arial" panose="020B0604020202020204" pitchFamily="34" charset="0"/>
              <a:buChar char="•"/>
            </a:pPr>
            <a:r>
              <a:rPr lang="en-US" sz="1800"/>
              <a:t>Completeness: Verify that all features and functionalities are present and working. (完整性：验证所有功能和特性都存在且工作正常。)</a:t>
            </a:r>
            <a:endParaRPr lang="en-US" sz="1800"/>
          </a:p>
          <a:p>
            <a:pPr>
              <a:buFont typeface="Arial" panose="020B0604020202020204" pitchFamily="34" charset="0"/>
              <a:buChar char="•"/>
            </a:pPr>
            <a:r>
              <a:rPr lang="en-US" sz="1800"/>
              <a:t>Quality: Measure how well the software performs its intended functions. (质量：衡量软件执行既定功能的效果如何。)</a:t>
            </a:r>
            <a:endParaRPr lang="en-US" sz="1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11760"/>
            <a:ext cx="10515600" cy="1325563"/>
          </a:xfrm>
        </p:spPr>
        <p:txBody>
          <a:bodyPr>
            <a:normAutofit fontScale="90000"/>
          </a:bodyPr>
          <a:p>
            <a:pPr algn="ctr"/>
            <a:r>
              <a:rPr lang="en-US"/>
              <a:t>Testing in Practice </a:t>
            </a:r>
            <a:br>
              <a:rPr lang="en-US"/>
            </a:br>
            <a:r>
              <a:rPr lang="en-US"/>
              <a:t>(实践中的测试)</a:t>
            </a:r>
            <a:endParaRPr lang="en-US"/>
          </a:p>
        </p:txBody>
      </p:sp>
      <p:sp>
        <p:nvSpPr>
          <p:cNvPr id="3" name="Content Placeholder 2"/>
          <p:cNvSpPr>
            <a:spLocks noGrp="1"/>
          </p:cNvSpPr>
          <p:nvPr>
            <p:ph idx="1"/>
          </p:nvPr>
        </p:nvSpPr>
        <p:spPr>
          <a:xfrm>
            <a:off x="838200" y="1437640"/>
            <a:ext cx="10515600" cy="4351338"/>
          </a:xfrm>
        </p:spPr>
        <p:txBody>
          <a:bodyPr/>
          <a:p>
            <a:r>
              <a:rPr lang="en-US"/>
              <a:t>Testing a program with different inputs helps find mistakes, known as errors or failures. (它做什么：通过对程序使用不同的输入来帮助发现错误或失败。)</a:t>
            </a:r>
            <a:endParaRPr lang="en-US"/>
          </a:p>
          <a:p>
            <a:r>
              <a:rPr lang="en-US"/>
              <a:t>How It Works: By giving the program various inputs, we can see how it behaves and identify when it doesn't work as expected. (如何工作：通过给程序提供各种输入，我们可以观察它的行为并识别它何时未按预期工作。)</a:t>
            </a:r>
            <a:endParaRPr lang="en-US"/>
          </a:p>
        </p:txBody>
      </p:sp>
      <p:pic>
        <p:nvPicPr>
          <p:cNvPr id="7" name="Picture 6" descr="Screenshot 2024-02-06 at 9.04.22 at night"/>
          <p:cNvPicPr>
            <a:picLocks noChangeAspect="1"/>
          </p:cNvPicPr>
          <p:nvPr/>
        </p:nvPicPr>
        <p:blipFill>
          <a:blip r:embed="rId1"/>
          <a:stretch>
            <a:fillRect/>
          </a:stretch>
        </p:blipFill>
        <p:spPr>
          <a:xfrm>
            <a:off x="837565" y="3479165"/>
            <a:ext cx="10383520" cy="337883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a:t>Limits of Testing </a:t>
            </a:r>
            <a:br>
              <a:rPr lang="en-US"/>
            </a:br>
            <a:r>
              <a:rPr lang="en-US"/>
              <a:t>(测试的限制)</a:t>
            </a:r>
            <a:endParaRPr lang="en-US"/>
          </a:p>
        </p:txBody>
      </p:sp>
      <p:sp>
        <p:nvSpPr>
          <p:cNvPr id="3" name="Content Placeholder 2"/>
          <p:cNvSpPr>
            <a:spLocks noGrp="1"/>
          </p:cNvSpPr>
          <p:nvPr>
            <p:ph idx="1"/>
          </p:nvPr>
        </p:nvSpPr>
        <p:spPr>
          <a:xfrm>
            <a:off x="838200" y="1825625"/>
            <a:ext cx="10515600" cy="5032375"/>
          </a:xfrm>
        </p:spPr>
        <p:txBody>
          <a:bodyPr>
            <a:noAutofit/>
          </a:bodyPr>
          <a:p>
            <a:pPr>
              <a:buFont typeface="Wingdings" panose="05000000000000000000" charset="0"/>
              <a:buChar char=""/>
            </a:pPr>
            <a:r>
              <a:rPr lang="en-US" sz="2000" b="1"/>
              <a:t>Detecting Errors: </a:t>
            </a:r>
            <a:r>
              <a:rPr lang="en-US" sz="2000"/>
              <a:t>Testing is good at finding out if there are problems. (检测错误：测试擅长于发现问题。)</a:t>
            </a:r>
            <a:endParaRPr lang="en-US" sz="2000"/>
          </a:p>
          <a:p>
            <a:pPr>
              <a:buFont typeface="Wingdings" panose="05000000000000000000" charset="0"/>
              <a:buChar char=""/>
            </a:pPr>
            <a:r>
              <a:rPr lang="en-US" sz="2000" b="1"/>
              <a:t>Proving Correctness: </a:t>
            </a:r>
            <a:r>
              <a:rPr lang="en-US" sz="2000"/>
              <a:t>However, to say for sure there are no errors at all (proving the program is 100% correct) would require testing every possible input, which is usually not practical. (证明正确性：然而，要确定完全没有错误（证明程序100%正确）需要测试所有可能的输入，这通常是不切实际的。)</a:t>
            </a:r>
            <a:endParaRPr lang="en-US" sz="2000"/>
          </a:p>
          <a:p>
            <a:pPr marL="0" indent="0">
              <a:buNone/>
            </a:pPr>
            <a:endParaRPr lang="en-US" sz="2000"/>
          </a:p>
          <a:p>
            <a:pPr marL="0" indent="0">
              <a:buNone/>
            </a:pPr>
            <a:r>
              <a:rPr lang="en-US" sz="2000" b="1"/>
              <a:t>Key Takeaway (关键点)</a:t>
            </a:r>
            <a:endParaRPr lang="en-US" sz="2000" b="1"/>
          </a:p>
          <a:p>
            <a:pPr>
              <a:buFont typeface="Wingdings" panose="05000000000000000000" charset="0"/>
              <a:buChar char=""/>
            </a:pPr>
            <a:r>
              <a:rPr lang="en-US" sz="2000"/>
              <a:t>Testing reveals errors: It's a critical tool for improving software quality by identifying failures. (测试揭示错误：它是通过识别失败来提高软件质量的关键工具。)</a:t>
            </a:r>
            <a:endParaRPr lang="en-US" sz="2000"/>
          </a:p>
          <a:p>
            <a:pPr>
              <a:buFont typeface="Wingdings" panose="05000000000000000000" charset="0"/>
              <a:buChar char=""/>
            </a:pPr>
            <a:r>
              <a:rPr lang="en-US" sz="2000"/>
              <a:t>Exhaustive testing is impractical: While testing can find many errors, it cannot guarantee to find every single one due to the vast number of possible inputs. (穷尽测试是不切实际的：虽然测试可以发现许多错误，但由于可能的输入数量庞大，它不能保证找到每一个错误。)</a:t>
            </a:r>
            <a:endParaRPr lang="en-US"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t>Who Tests the Software….?</a:t>
            </a:r>
            <a:endParaRPr lang="en-US"/>
          </a:p>
        </p:txBody>
      </p:sp>
      <p:pic>
        <p:nvPicPr>
          <p:cNvPr id="5" name="Content Placeholder 4" descr="Screenshot 2024-02-06 at 9.23.23 at night"/>
          <p:cNvPicPr>
            <a:picLocks noChangeAspect="1"/>
          </p:cNvPicPr>
          <p:nvPr>
            <p:ph idx="1"/>
          </p:nvPr>
        </p:nvPicPr>
        <p:blipFill>
          <a:blip r:embed="rId1"/>
          <a:stretch>
            <a:fillRect/>
          </a:stretch>
        </p:blipFill>
        <p:spPr>
          <a:xfrm>
            <a:off x="1240790" y="1825625"/>
            <a:ext cx="9319895" cy="476059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22609</Words>
  <Application>WPS Presentation</Application>
  <PresentationFormat>Widescreen</PresentationFormat>
  <Paragraphs>426</Paragraphs>
  <Slides>50</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50</vt:i4>
      </vt:variant>
    </vt:vector>
  </HeadingPairs>
  <TitlesOfParts>
    <vt:vector size="64" baseType="lpstr">
      <vt:lpstr>Arial</vt:lpstr>
      <vt:lpstr>SimSun</vt:lpstr>
      <vt:lpstr>Wingdings</vt:lpstr>
      <vt:lpstr>Wingdings</vt:lpstr>
      <vt:lpstr>Calibri Light</vt:lpstr>
      <vt:lpstr>Helvetica Neue</vt:lpstr>
      <vt:lpstr>Calibri</vt:lpstr>
      <vt:lpstr>Microsoft YaHei</vt:lpstr>
      <vt:lpstr>汉仪旗黑</vt:lpstr>
      <vt:lpstr>Arial Unicode MS</vt:lpstr>
      <vt:lpstr>SimSun</vt:lpstr>
      <vt:lpstr>宋体-简</vt:lpstr>
      <vt:lpstr>SimSun</vt:lpstr>
      <vt:lpstr>Office Theme</vt:lpstr>
      <vt:lpstr>Introduction to Software testing</vt:lpstr>
      <vt:lpstr>outline</vt:lpstr>
      <vt:lpstr>Software Development Lifecycle </vt:lpstr>
      <vt:lpstr>Testing the Software in the SDLC</vt:lpstr>
      <vt:lpstr>Software Testing………….?</vt:lpstr>
      <vt:lpstr>Testing………….?</vt:lpstr>
      <vt:lpstr>Testing………….?</vt:lpstr>
      <vt:lpstr>PowerPoint 演示文稿</vt:lpstr>
      <vt:lpstr>Who Tests the Software….?</vt:lpstr>
      <vt:lpstr>Objectives of Testing</vt:lpstr>
      <vt:lpstr>What Testing Shows…? </vt:lpstr>
      <vt:lpstr>When to start Testing …? </vt:lpstr>
      <vt:lpstr>PowerPoint 演示文稿</vt:lpstr>
      <vt:lpstr>When to stop Testing …?</vt:lpstr>
      <vt:lpstr>Testing Concepts</vt:lpstr>
      <vt:lpstr>PowerPoint 演示文稿</vt:lpstr>
      <vt:lpstr>Some Terminologies</vt:lpstr>
      <vt:lpstr>Fault - Failure - Error -- illustrations</vt:lpstr>
      <vt:lpstr>Defect Severity/Priority</vt:lpstr>
      <vt:lpstr>PowerPoint 演示文稿</vt:lpstr>
      <vt:lpstr>Some Terminologies (Test, Test Case and Test Suite)</vt:lpstr>
      <vt:lpstr>PowerPoint 演示文稿</vt:lpstr>
      <vt:lpstr>Some Terminologies (cont ...)</vt:lpstr>
      <vt:lpstr>PowerPoint 演示文稿</vt:lpstr>
      <vt:lpstr>Software Testing Principles 					------ Roger Pressman</vt:lpstr>
      <vt:lpstr>Software Testing Principles 					------ Roger Pressman</vt:lpstr>
      <vt:lpstr>Software Testability</vt:lpstr>
      <vt:lpstr>Cont ...</vt:lpstr>
      <vt:lpstr>Testing Attributes</vt:lpstr>
      <vt:lpstr>Testing as a Process</vt:lpstr>
      <vt:lpstr>Testing  as a Process</vt:lpstr>
      <vt:lpstr>Testing: Verification and Validation</vt:lpstr>
      <vt:lpstr>V-Model for Testing</vt:lpstr>
      <vt:lpstr>Testing Strategy</vt:lpstr>
      <vt:lpstr>Levels of Testing for Conventional Software</vt:lpstr>
      <vt:lpstr>Cont</vt:lpstr>
      <vt:lpstr>What Happens When Software Is Not  Thoroughly Tested?</vt:lpstr>
      <vt:lpstr>PowerPoint 演示文稿</vt:lpstr>
      <vt:lpstr>Balancing Testing Needs</vt:lpstr>
      <vt:lpstr>When Do We Feel Confident to Release a  Product?</vt:lpstr>
      <vt:lpstr>Test-Driven Development Approach</vt:lpstr>
      <vt:lpstr>Testing Roles in Test-Driven  Development: Software Engineer</vt:lpstr>
      <vt:lpstr>Testing Roles in Test-Driven  Development: Software Engineer in Test</vt:lpstr>
      <vt:lpstr>Testing Roles in Test-Driven  Development: Test Engineer</vt:lpstr>
      <vt:lpstr>Release Approach</vt:lpstr>
      <vt:lpstr>Product Code Channels</vt:lpstr>
      <vt:lpstr>Types of Testing</vt:lpstr>
      <vt:lpstr>Manual Testing</vt:lpstr>
      <vt:lpstr>Automation Testing</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nashu</dc:creator>
  <cp:lastModifiedBy>136******15</cp:lastModifiedBy>
  <cp:revision>165</cp:revision>
  <dcterms:created xsi:type="dcterms:W3CDTF">2024-03-05T02:43:43Z</dcterms:created>
  <dcterms:modified xsi:type="dcterms:W3CDTF">2024-03-05T02:43:43Z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1033-5.6.0.8082</vt:lpwstr>
  </property>
</Properties>
</file>

<file path=docProps/thumbnail.jpeg>
</file>